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2"/>
  </p:notesMasterIdLst>
  <p:sldIdLst>
    <p:sldId id="293" r:id="rId2"/>
    <p:sldId id="280" r:id="rId3"/>
    <p:sldId id="303" r:id="rId4"/>
    <p:sldId id="281" r:id="rId5"/>
    <p:sldId id="282" r:id="rId6"/>
    <p:sldId id="304" r:id="rId7"/>
    <p:sldId id="283" r:id="rId8"/>
    <p:sldId id="284" r:id="rId9"/>
    <p:sldId id="285" r:id="rId10"/>
    <p:sldId id="286" r:id="rId11"/>
    <p:sldId id="287" r:id="rId12"/>
    <p:sldId id="294" r:id="rId13"/>
    <p:sldId id="288" r:id="rId14"/>
    <p:sldId id="295" r:id="rId15"/>
    <p:sldId id="296" r:id="rId16"/>
    <p:sldId id="257" r:id="rId17"/>
    <p:sldId id="262" r:id="rId18"/>
    <p:sldId id="258" r:id="rId19"/>
    <p:sldId id="263" r:id="rId20"/>
    <p:sldId id="259" r:id="rId21"/>
    <p:sldId id="266" r:id="rId22"/>
    <p:sldId id="267" r:id="rId23"/>
    <p:sldId id="268" r:id="rId24"/>
    <p:sldId id="302" r:id="rId25"/>
    <p:sldId id="269" r:id="rId26"/>
    <p:sldId id="270" r:id="rId27"/>
    <p:sldId id="260" r:id="rId28"/>
    <p:sldId id="271" r:id="rId29"/>
    <p:sldId id="299" r:id="rId30"/>
    <p:sldId id="300" r:id="rId31"/>
    <p:sldId id="273" r:id="rId32"/>
    <p:sldId id="274" r:id="rId33"/>
    <p:sldId id="305" r:id="rId34"/>
    <p:sldId id="275" r:id="rId35"/>
    <p:sldId id="276" r:id="rId36"/>
    <p:sldId id="277" r:id="rId37"/>
    <p:sldId id="278" r:id="rId38"/>
    <p:sldId id="297" r:id="rId39"/>
    <p:sldId id="298" r:id="rId40"/>
    <p:sldId id="30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56"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49332-DD57-4C90-9294-C679E0ABBDCE}" type="datetimeFigureOut">
              <a:rPr lang="en-US" smtClean="0"/>
              <a:pPr/>
              <a:t>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ABF46-48C3-4AFF-ABC9-A07AFE3AF4DB}" type="slidenum">
              <a:rPr lang="en-US" smtClean="0"/>
              <a:pPr/>
              <a:t>‹#›</a:t>
            </a:fld>
            <a:endParaRPr lang="en-US"/>
          </a:p>
        </p:txBody>
      </p:sp>
    </p:spTree>
    <p:extLst>
      <p:ext uri="{BB962C8B-B14F-4D97-AF65-F5344CB8AC3E}">
        <p14:creationId xmlns:p14="http://schemas.microsoft.com/office/powerpoint/2010/main" val="78810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ABF46-48C3-4AFF-ABC9-A07AFE3AF4D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24F3D8-68EB-43E1-A768-94722B12EA4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3A9410C-F700-432F-8BB4-2A5105F40B47}" type="datetimeFigureOut">
              <a:rPr lang="en-US" smtClean="0"/>
              <a:pPr/>
              <a:t>11/4/2014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9163B7C-6757-4126-92B2-71A8220BFA1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A9410C-F700-432F-8BB4-2A5105F40B47}"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A9410C-F700-432F-8BB4-2A5105F40B47}"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A9410C-F700-432F-8BB4-2A5105F40B47}"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A9410C-F700-432F-8BB4-2A5105F40B47}"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9163B7C-6757-4126-92B2-71A8220BFA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A9410C-F700-432F-8BB4-2A5105F40B47}"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A9410C-F700-432F-8BB4-2A5105F40B47}" type="datetimeFigureOut">
              <a:rPr lang="en-US" smtClean="0"/>
              <a:pPr/>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A9410C-F700-432F-8BB4-2A5105F40B47}" type="datetimeFigureOut">
              <a:rPr lang="en-US" smtClean="0"/>
              <a:pPr/>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9410C-F700-432F-8BB4-2A5105F40B47}" type="datetimeFigureOut">
              <a:rPr lang="en-US" smtClean="0"/>
              <a:pPr/>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A9410C-F700-432F-8BB4-2A5105F40B47}"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A9410C-F700-432F-8BB4-2A5105F40B47}"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63B7C-6757-4126-92B2-71A8220BFA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3A9410C-F700-432F-8BB4-2A5105F40B47}" type="datetimeFigureOut">
              <a:rPr lang="en-US" smtClean="0"/>
              <a:pPr/>
              <a:t>11/4/2014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163B7C-6757-4126-92B2-71A8220BFA1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470025"/>
          </a:xfrm>
        </p:spPr>
        <p:txBody>
          <a:bodyPr>
            <a:noAutofit/>
          </a:bodyPr>
          <a:lstStyle/>
          <a:p>
            <a:r>
              <a:rPr lang="en-US" sz="3600" dirty="0" smtClean="0">
                <a:solidFill>
                  <a:schemeClr val="tx1"/>
                </a:solidFill>
                <a:latin typeface="Gill Sans MT" pitchFamily="34" charset="0"/>
              </a:rPr>
              <a:t>A Litigator’s Guide to Auto, Homeowners, and Liability Insurance </a:t>
            </a:r>
            <a:endParaRPr lang="en-US" sz="3600" dirty="0">
              <a:solidFill>
                <a:schemeClr val="tx1"/>
              </a:solidFill>
              <a:latin typeface="Gill Sans MT" pitchFamily="34" charset="0"/>
            </a:endParaRPr>
          </a:p>
        </p:txBody>
      </p:sp>
      <p:sp>
        <p:nvSpPr>
          <p:cNvPr id="3" name="Subtitle 2"/>
          <p:cNvSpPr>
            <a:spLocks noGrp="1"/>
          </p:cNvSpPr>
          <p:nvPr>
            <p:ph type="subTitle" idx="1"/>
          </p:nvPr>
        </p:nvSpPr>
        <p:spPr>
          <a:xfrm>
            <a:off x="1524000" y="4572000"/>
            <a:ext cx="6400800" cy="1752600"/>
          </a:xfrm>
        </p:spPr>
        <p:txBody>
          <a:bodyPr>
            <a:normAutofit lnSpcReduction="10000"/>
          </a:bodyPr>
          <a:lstStyle/>
          <a:p>
            <a:r>
              <a:rPr lang="en-US" b="1" dirty="0" smtClean="0">
                <a:latin typeface="Gill Sans MT" pitchFamily="34" charset="0"/>
              </a:rPr>
              <a:t>Nathan J.D.  Veldhuis, Esquire</a:t>
            </a:r>
          </a:p>
          <a:p>
            <a:r>
              <a:rPr lang="en-US" b="1" dirty="0" smtClean="0">
                <a:latin typeface="Gill Sans MT" pitchFamily="34" charset="0"/>
              </a:rPr>
              <a:t>Barbara S. Williams, </a:t>
            </a:r>
            <a:r>
              <a:rPr lang="en-US" b="1" dirty="0" smtClean="0">
                <a:latin typeface="Gill Sans MT" pitchFamily="34" charset="0"/>
              </a:rPr>
              <a:t>Esquire</a:t>
            </a:r>
          </a:p>
          <a:p>
            <a:endParaRPr lang="en-US" b="1" dirty="0" smtClean="0">
              <a:latin typeface="Gill Sans MT" pitchFamily="34" charset="0"/>
            </a:endParaRPr>
          </a:p>
          <a:p>
            <a:r>
              <a:rPr lang="en-US" sz="2000" i="1" dirty="0" smtClean="0">
                <a:latin typeface="Gill Sans MT" pitchFamily="34" charset="0"/>
              </a:rPr>
              <a:t>PowerPoint Presentation by Janelle R. Blanchette</a:t>
            </a:r>
            <a:endParaRPr lang="en-US" sz="2000" i="1" dirty="0">
              <a:latin typeface="Gill Sans MT" pitchFamily="34" charset="0"/>
            </a:endParaRPr>
          </a:p>
        </p:txBody>
      </p:sp>
      <p:pic>
        <p:nvPicPr>
          <p:cNvPr id="1028" name="Picture 4" descr="C:\Users\Janelle\Documents\My Dropbox\VSB\Insurance PP\ca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3886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elle\Documents\My Dropbox\VSB\Insurance PP\house with famil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00250"/>
            <a:ext cx="2278123"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30953"/>
            <a:ext cx="8414601" cy="4893647"/>
          </a:xfrm>
          <a:prstGeom prst="rect">
            <a:avLst/>
          </a:prstGeom>
          <a:effectLst>
            <a:outerShdw blurRad="50800" dist="38100" dir="2700000" algn="tl" rotWithShape="0">
              <a:prstClr val="black">
                <a:alpha val="40000"/>
              </a:prstClr>
            </a:outerShdw>
          </a:effectLst>
        </p:spPr>
        <p:txBody>
          <a:bodyPr wrap="square">
            <a:spAutoFit/>
          </a:bodyPr>
          <a:lstStyle/>
          <a:p>
            <a:r>
              <a:rPr lang="en-US" sz="2600" b="1" dirty="0" smtClean="0">
                <a:latin typeface="Gill Sans MT" panose="020B0502020104020203" pitchFamily="34" charset="0"/>
              </a:rPr>
              <a:t>§ </a:t>
            </a:r>
            <a:r>
              <a:rPr lang="en-US" sz="2600" b="1" dirty="0">
                <a:latin typeface="Gill Sans MT" panose="020B0502020104020203" pitchFamily="34" charset="0"/>
              </a:rPr>
              <a:t>38.2-2201</a:t>
            </a:r>
            <a:r>
              <a:rPr lang="en-US" sz="2600" dirty="0">
                <a:latin typeface="Gill Sans MT" panose="020B0502020104020203" pitchFamily="34" charset="0"/>
              </a:rPr>
              <a:t>. Provisions for payment of medical expense and loss of income benefits</a:t>
            </a:r>
            <a:r>
              <a:rPr lang="en-US" sz="2600" dirty="0" smtClean="0">
                <a:latin typeface="Gill Sans MT" panose="020B0502020104020203" pitchFamily="34" charset="0"/>
              </a:rPr>
              <a:t>; assignment </a:t>
            </a:r>
            <a:r>
              <a:rPr lang="en-US" sz="2600" dirty="0">
                <a:latin typeface="Gill Sans MT" panose="020B0502020104020203" pitchFamily="34" charset="0"/>
              </a:rPr>
              <a:t>of certain benefits</a:t>
            </a:r>
            <a:r>
              <a:rPr lang="en-US" sz="2600" dirty="0" smtClean="0">
                <a:latin typeface="Gill Sans MT" panose="020B0502020104020203" pitchFamily="34" charset="0"/>
              </a:rPr>
              <a:t>.</a:t>
            </a:r>
          </a:p>
          <a:p>
            <a:endParaRPr lang="en-US" sz="2600" dirty="0" smtClean="0">
              <a:latin typeface="Gill Sans MT" panose="020B0502020104020203" pitchFamily="34" charset="0"/>
            </a:endParaRPr>
          </a:p>
          <a:p>
            <a:r>
              <a:rPr lang="en-US" sz="2600" dirty="0" smtClean="0">
                <a:latin typeface="Gill Sans MT" panose="020B0502020104020203" pitchFamily="34" charset="0"/>
              </a:rPr>
              <a:t>Each insurer licensed in this Commonwealth shall provide on payment of the premium, as a minimum coverage </a:t>
            </a:r>
          </a:p>
          <a:p>
            <a:pPr marL="858838" indent="-571500">
              <a:buFont typeface="+mj-lt"/>
              <a:buAutoNum type="romanLcPeriod"/>
            </a:pPr>
            <a:r>
              <a:rPr lang="en-US" sz="2600" dirty="0" smtClean="0">
                <a:latin typeface="Gill Sans MT" panose="020B0502020104020203" pitchFamily="34" charset="0"/>
              </a:rPr>
              <a:t>to persons occupying the insured motor vehicle; </a:t>
            </a:r>
          </a:p>
          <a:p>
            <a:pPr marL="858838" indent="-571500">
              <a:buFont typeface="+mj-lt"/>
              <a:buAutoNum type="romanLcPeriod"/>
            </a:pPr>
            <a:r>
              <a:rPr lang="en-US" sz="2600" dirty="0" smtClean="0">
                <a:latin typeface="Gill Sans MT" panose="020B0502020104020203" pitchFamily="34" charset="0"/>
              </a:rPr>
              <a:t>to the named insured and, while resident of the named insured's household, the spouse and relatives of the named insured while in or upon, entering or alighting from or through being struck by a motor vehicle while not occupying a motor vehicle.</a:t>
            </a:r>
          </a:p>
          <a:p>
            <a:pPr marL="858838" indent="-571500">
              <a:buFont typeface="+mj-lt"/>
              <a:buAutoNum type="romanLcPeriod"/>
            </a:pPr>
            <a:endParaRPr lang="en-US" sz="2600" dirty="0">
              <a:latin typeface="Gill Sans MT" panose="020B0502020104020203" pitchFamily="34" charset="0"/>
            </a:endParaRPr>
          </a:p>
        </p:txBody>
      </p:sp>
      <p:sp>
        <p:nvSpPr>
          <p:cNvPr id="4" name="TextBox 3"/>
          <p:cNvSpPr txBox="1"/>
          <p:nvPr/>
        </p:nvSpPr>
        <p:spPr>
          <a:xfrm>
            <a:off x="609600" y="304800"/>
            <a:ext cx="8077200"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Medical Expense Payment Coverage</a:t>
            </a:r>
          </a:p>
          <a:p>
            <a:pPr algn="ctr"/>
            <a:r>
              <a:rPr lang="en-US" sz="2800" b="1" dirty="0" smtClean="0">
                <a:latin typeface="Gill Sans MT" panose="020B0502020104020203" pitchFamily="34" charset="0"/>
              </a:rPr>
              <a:t>(Med Pay) </a:t>
            </a:r>
            <a:endParaRPr lang="en-US" sz="2800" b="1" dirty="0">
              <a:latin typeface="Gill Sans MT" panose="020B0502020104020203" pitchFamily="34" charset="0"/>
            </a:endParaRPr>
          </a:p>
        </p:txBody>
      </p:sp>
    </p:spTree>
    <p:extLst>
      <p:ext uri="{BB962C8B-B14F-4D97-AF65-F5344CB8AC3E}">
        <p14:creationId xmlns:p14="http://schemas.microsoft.com/office/powerpoint/2010/main" val="273633029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229600" cy="5693866"/>
          </a:xfrm>
          <a:prstGeom prst="rect">
            <a:avLst/>
          </a:prstGeom>
          <a:effectLst>
            <a:outerShdw blurRad="50800" dist="38100" dir="2700000" algn="tl" rotWithShape="0">
              <a:prstClr val="black">
                <a:alpha val="40000"/>
              </a:prstClr>
            </a:outerShdw>
          </a:effectLst>
        </p:spPr>
        <p:txBody>
          <a:bodyPr wrap="square">
            <a:spAutoFit/>
          </a:bodyPr>
          <a:lstStyle/>
          <a:p>
            <a:pPr marL="514350" indent="-514350">
              <a:buFont typeface="+mj-lt"/>
              <a:buAutoNum type="arabicPeriod"/>
            </a:pPr>
            <a:r>
              <a:rPr lang="en-US" sz="2800" dirty="0" smtClean="0">
                <a:latin typeface="Gill Sans MT" panose="020B0502020104020203" pitchFamily="34" charset="0"/>
              </a:rPr>
              <a:t>All </a:t>
            </a:r>
            <a:r>
              <a:rPr lang="en-US" sz="2800" dirty="0">
                <a:latin typeface="Gill Sans MT" panose="020B0502020104020203" pitchFamily="34" charset="0"/>
              </a:rPr>
              <a:t>reasonable and necessary expenses for medical, chiropractic, hospital, dental</a:t>
            </a:r>
            <a:r>
              <a:rPr lang="en-US" sz="2800" dirty="0" smtClean="0">
                <a:latin typeface="Gill Sans MT" panose="020B0502020104020203" pitchFamily="34" charset="0"/>
              </a:rPr>
              <a:t>, surgical</a:t>
            </a:r>
            <a:r>
              <a:rPr lang="en-US" sz="2800" dirty="0">
                <a:latin typeface="Gill Sans MT" panose="020B0502020104020203" pitchFamily="34" charset="0"/>
              </a:rPr>
              <a:t>, ambulance, prosthetic and rehabilitation services, and funeral expenses</a:t>
            </a:r>
            <a:r>
              <a:rPr lang="en-US" sz="2800" dirty="0" smtClean="0">
                <a:latin typeface="Gill Sans MT" panose="020B0502020104020203" pitchFamily="34" charset="0"/>
              </a:rPr>
              <a:t>, up </a:t>
            </a:r>
            <a:r>
              <a:rPr lang="en-US" sz="2800" dirty="0">
                <a:latin typeface="Gill Sans MT" panose="020B0502020104020203" pitchFamily="34" charset="0"/>
              </a:rPr>
              <a:t>to $2,000 per </a:t>
            </a:r>
            <a:r>
              <a:rPr lang="en-US" sz="2800" dirty="0" smtClean="0">
                <a:latin typeface="Gill Sans MT" panose="020B0502020104020203" pitchFamily="34" charset="0"/>
              </a:rPr>
              <a:t>person; insured </a:t>
            </a:r>
            <a:r>
              <a:rPr lang="en-US" sz="2800" dirty="0">
                <a:latin typeface="Gill Sans MT" panose="020B0502020104020203" pitchFamily="34" charset="0"/>
              </a:rPr>
              <a:t>may agree to any other limit</a:t>
            </a:r>
            <a:r>
              <a:rPr lang="en-US" sz="2800" dirty="0" smtClean="0">
                <a:latin typeface="Gill Sans MT" panose="020B0502020104020203" pitchFamily="34" charset="0"/>
              </a:rPr>
              <a:t>;</a:t>
            </a:r>
          </a:p>
          <a:p>
            <a:pPr marL="514350" indent="-514350">
              <a:buFont typeface="+mj-lt"/>
              <a:buAutoNum type="arabicPeriod"/>
            </a:pPr>
            <a:endParaRPr lang="en-US" sz="2800" dirty="0" smtClean="0">
              <a:latin typeface="Gill Sans MT" panose="020B0502020104020203" pitchFamily="34" charset="0"/>
            </a:endParaRPr>
          </a:p>
          <a:p>
            <a:pPr marL="514350" indent="-514350">
              <a:buFont typeface="+mj-lt"/>
              <a:buAutoNum type="arabicPeriod"/>
            </a:pPr>
            <a:endParaRPr lang="en-US" sz="2800" dirty="0">
              <a:latin typeface="Gill Sans MT" panose="020B0502020104020203" pitchFamily="34" charset="0"/>
            </a:endParaRPr>
          </a:p>
          <a:p>
            <a:pPr marL="514350" indent="-514350">
              <a:buFont typeface="+mj-lt"/>
              <a:buAutoNum type="arabicPeriod"/>
            </a:pPr>
            <a:endParaRPr lang="en-US" sz="2800" dirty="0" smtClean="0">
              <a:latin typeface="Gill Sans MT" panose="020B0502020104020203" pitchFamily="34" charset="0"/>
            </a:endParaRPr>
          </a:p>
          <a:p>
            <a:pPr marL="514350" indent="-514350">
              <a:buFont typeface="+mj-lt"/>
              <a:buAutoNum type="arabicPeriod"/>
            </a:pPr>
            <a:endParaRPr lang="en-US" sz="2800" dirty="0">
              <a:latin typeface="Gill Sans MT" panose="020B0502020104020203" pitchFamily="34" charset="0"/>
            </a:endParaRPr>
          </a:p>
          <a:p>
            <a:pPr marL="514350" indent="-514350">
              <a:buFont typeface="+mj-lt"/>
              <a:buAutoNum type="arabicPeriod"/>
            </a:pPr>
            <a:r>
              <a:rPr lang="en-US" sz="2800" dirty="0" smtClean="0">
                <a:latin typeface="Gill Sans MT" panose="020B0502020104020203" pitchFamily="34" charset="0"/>
              </a:rPr>
              <a:t>Loss </a:t>
            </a:r>
            <a:r>
              <a:rPr lang="en-US" sz="2800" dirty="0">
                <a:latin typeface="Gill Sans MT" panose="020B0502020104020203" pitchFamily="34" charset="0"/>
              </a:rPr>
              <a:t>of income </a:t>
            </a:r>
            <a:r>
              <a:rPr lang="en-US" sz="2800" dirty="0" smtClean="0">
                <a:latin typeface="Gill Sans MT" panose="020B0502020104020203" pitchFamily="34" charset="0"/>
              </a:rPr>
              <a:t>in </a:t>
            </a:r>
            <a:r>
              <a:rPr lang="en-US" sz="2800" dirty="0">
                <a:latin typeface="Gill Sans MT" panose="020B0502020104020203" pitchFamily="34" charset="0"/>
              </a:rPr>
              <a:t>the accident up to $100 per </a:t>
            </a:r>
            <a:r>
              <a:rPr lang="en-US" sz="2800" dirty="0" smtClean="0">
                <a:latin typeface="Gill Sans MT" panose="020B0502020104020203" pitchFamily="34" charset="0"/>
              </a:rPr>
              <a:t>week. However</a:t>
            </a:r>
            <a:r>
              <a:rPr lang="en-US" sz="2800" dirty="0">
                <a:latin typeface="Gill Sans MT" panose="020B0502020104020203" pitchFamily="34" charset="0"/>
              </a:rPr>
              <a:t>, the period shall not extend beyond </a:t>
            </a:r>
            <a:r>
              <a:rPr lang="en-US" sz="2800" dirty="0" smtClean="0">
                <a:latin typeface="Gill Sans MT" panose="020B0502020104020203" pitchFamily="34" charset="0"/>
              </a:rPr>
              <a:t>one year.</a:t>
            </a:r>
          </a:p>
          <a:p>
            <a:pPr marL="514350" indent="-514350">
              <a:buFont typeface="+mj-lt"/>
              <a:buAutoNum type="arabicPeriod"/>
            </a:pPr>
            <a:endParaRPr lang="en-US" sz="2800" dirty="0">
              <a:latin typeface="Gill Sans MT" panose="020B0502020104020203" pitchFamily="34" charset="0"/>
            </a:endParaRPr>
          </a:p>
        </p:txBody>
      </p:sp>
      <p:sp>
        <p:nvSpPr>
          <p:cNvPr id="3" name="TextBox 2"/>
          <p:cNvSpPr txBox="1"/>
          <p:nvPr/>
        </p:nvSpPr>
        <p:spPr>
          <a:xfrm>
            <a:off x="457200" y="304800"/>
            <a:ext cx="80772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latin typeface="Gill Sans MT" panose="020B0502020104020203" pitchFamily="34" charset="0"/>
              </a:rPr>
              <a:t>Med Pay</a:t>
            </a:r>
            <a:endParaRPr lang="en-US" sz="4400" b="1" dirty="0">
              <a:latin typeface="Gill Sans MT" panose="020B0502020104020203"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2" y="3810000"/>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49523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458200" cy="3970318"/>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smtClean="0">
                <a:latin typeface="Gill Sans MT" panose="020B0502020104020203" pitchFamily="34" charset="0"/>
              </a:rPr>
              <a:t>3</a:t>
            </a:r>
            <a:r>
              <a:rPr lang="en-US" sz="2800" dirty="0">
                <a:latin typeface="Gill Sans MT" panose="020B0502020104020203" pitchFamily="34" charset="0"/>
              </a:rPr>
              <a:t>. </a:t>
            </a:r>
            <a:r>
              <a:rPr lang="en-US" sz="2800" dirty="0" smtClean="0">
                <a:latin typeface="Gill Sans MT" panose="020B0502020104020203" pitchFamily="34" charset="0"/>
              </a:rPr>
              <a:t>Incurred</a:t>
            </a:r>
            <a:r>
              <a:rPr lang="en-US" sz="2800" dirty="0">
                <a:latin typeface="Gill Sans MT" panose="020B0502020104020203" pitchFamily="34" charset="0"/>
              </a:rPr>
              <a:t>:</a:t>
            </a:r>
          </a:p>
          <a:p>
            <a:pPr marL="1139825" indent="-514350">
              <a:buFont typeface="+mj-lt"/>
              <a:buAutoNum type="alphaLcPeriod"/>
            </a:pPr>
            <a:r>
              <a:rPr lang="en-US" sz="2800" dirty="0" smtClean="0">
                <a:latin typeface="Gill Sans MT" panose="020B0502020104020203" pitchFamily="34" charset="0"/>
              </a:rPr>
              <a:t>If </a:t>
            </a:r>
            <a:r>
              <a:rPr lang="en-US" sz="2800" dirty="0">
                <a:latin typeface="Gill Sans MT" panose="020B0502020104020203" pitchFamily="34" charset="0"/>
              </a:rPr>
              <a:t>the insured is directly responsible for </a:t>
            </a:r>
            <a:r>
              <a:rPr lang="en-US" sz="2800" dirty="0" smtClean="0">
                <a:latin typeface="Gill Sans MT" panose="020B0502020104020203" pitchFamily="34" charset="0"/>
              </a:rPr>
              <a:t>payment </a:t>
            </a:r>
            <a:r>
              <a:rPr lang="en-US" sz="2800" dirty="0">
                <a:latin typeface="Gill Sans MT" panose="020B0502020104020203" pitchFamily="34" charset="0"/>
              </a:rPr>
              <a:t>of the expense;</a:t>
            </a:r>
          </a:p>
          <a:p>
            <a:pPr marL="1139825" indent="-514350">
              <a:buFont typeface="+mj-lt"/>
              <a:buAutoNum type="alphaLcPeriod"/>
            </a:pPr>
            <a:r>
              <a:rPr lang="en-US" sz="2800" dirty="0" smtClean="0">
                <a:latin typeface="Gill Sans MT" panose="020B0502020104020203" pitchFamily="34" charset="0"/>
              </a:rPr>
              <a:t>If </a:t>
            </a:r>
            <a:r>
              <a:rPr lang="en-US" sz="2800" dirty="0">
                <a:latin typeface="Gill Sans MT" panose="020B0502020104020203" pitchFamily="34" charset="0"/>
              </a:rPr>
              <a:t>the expense is paid by </a:t>
            </a:r>
            <a:endParaRPr lang="en-US" sz="2800" dirty="0" smtClean="0">
              <a:latin typeface="Gill Sans MT" panose="020B0502020104020203" pitchFamily="34" charset="0"/>
            </a:endParaRPr>
          </a:p>
          <a:p>
            <a:pPr marL="2181225" lvl="1" indent="-571500">
              <a:buFont typeface="+mj-lt"/>
              <a:buAutoNum type="romanLcPeriod"/>
            </a:pPr>
            <a:r>
              <a:rPr lang="en-US" sz="2800" dirty="0" smtClean="0">
                <a:latin typeface="Gill Sans MT" panose="020B0502020104020203" pitchFamily="34" charset="0"/>
              </a:rPr>
              <a:t>a health care insurer or </a:t>
            </a:r>
          </a:p>
          <a:p>
            <a:pPr marL="2181225" lvl="1" indent="-571500">
              <a:buFont typeface="+mj-lt"/>
              <a:buAutoNum type="romanLcPeriod"/>
            </a:pPr>
            <a:r>
              <a:rPr lang="en-US" sz="2800" dirty="0" smtClean="0">
                <a:latin typeface="Gill Sans MT" panose="020B0502020104020203" pitchFamily="34" charset="0"/>
              </a:rPr>
              <a:t>Medicaid or Medicare,</a:t>
            </a:r>
          </a:p>
          <a:p>
            <a:pPr marL="1196975" indent="-571500">
              <a:buFont typeface="+mj-lt"/>
              <a:buAutoNum type="alphaLcPeriod"/>
            </a:pPr>
            <a:r>
              <a:rPr lang="en-US" sz="2800" dirty="0" smtClean="0">
                <a:latin typeface="Gill Sans MT" panose="020B0502020104020203" pitchFamily="34" charset="0"/>
              </a:rPr>
              <a:t>If no medical bill is rendered in the amount of the usual and customary fee charged in that community</a:t>
            </a:r>
            <a:endParaRPr lang="en-US" sz="2800" dirty="0">
              <a:latin typeface="Gill Sans MT" panose="020B0502020104020203" pitchFamily="34" charset="0"/>
            </a:endParaRPr>
          </a:p>
        </p:txBody>
      </p:sp>
      <p:sp>
        <p:nvSpPr>
          <p:cNvPr id="4" name="TextBox 3"/>
          <p:cNvSpPr txBox="1"/>
          <p:nvPr/>
        </p:nvSpPr>
        <p:spPr>
          <a:xfrm>
            <a:off x="457200" y="228600"/>
            <a:ext cx="80772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latin typeface="Gill Sans MT" panose="020B0502020104020203" pitchFamily="34" charset="0"/>
              </a:rPr>
              <a:t>Med Pay</a:t>
            </a:r>
            <a:endParaRPr lang="en-US" sz="4400" b="1" dirty="0">
              <a:latin typeface="Gill Sans MT" panose="020B0502020104020203" pitchFamily="34" charset="0"/>
            </a:endParaRPr>
          </a:p>
        </p:txBody>
      </p:sp>
    </p:spTree>
    <p:extLst>
      <p:ext uri="{BB962C8B-B14F-4D97-AF65-F5344CB8AC3E}">
        <p14:creationId xmlns:p14="http://schemas.microsoft.com/office/powerpoint/2010/main" val="331749523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36918"/>
            <a:ext cx="8382000" cy="1815882"/>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smtClean="0">
                <a:latin typeface="Gill Sans MT" panose="020B0502020104020203" pitchFamily="34" charset="0"/>
              </a:rPr>
              <a:t>Any attempt to assign medical expense benefits shall be subject to the following:</a:t>
            </a:r>
          </a:p>
          <a:p>
            <a:pPr marL="512763" indent="-336550">
              <a:buFont typeface="Arial" pitchFamily="34" charset="0"/>
              <a:buChar char="•"/>
            </a:pPr>
            <a:r>
              <a:rPr lang="en-US" sz="2800" dirty="0" smtClean="0">
                <a:latin typeface="Gill Sans MT" panose="020B0502020104020203" pitchFamily="34" charset="0"/>
              </a:rPr>
              <a:t>The assignor is provided, either in the </a:t>
            </a:r>
            <a:r>
              <a:rPr lang="en-US" sz="2800" dirty="0" err="1" smtClean="0">
                <a:latin typeface="Gill Sans MT" panose="020B0502020104020203" pitchFamily="34" charset="0"/>
              </a:rPr>
              <a:t>AOB</a:t>
            </a:r>
            <a:r>
              <a:rPr lang="en-US" sz="2800" dirty="0" smtClean="0">
                <a:latin typeface="Gill Sans MT" panose="020B0502020104020203" pitchFamily="34" charset="0"/>
              </a:rPr>
              <a:t> form or in a separate document, a notice</a:t>
            </a:r>
            <a:endParaRPr lang="en-US" sz="2800" dirty="0">
              <a:latin typeface="Gill Sans MT" panose="020B0502020104020203" pitchFamily="34" charset="0"/>
            </a:endParaRPr>
          </a:p>
        </p:txBody>
      </p:sp>
      <p:sp>
        <p:nvSpPr>
          <p:cNvPr id="6" name="TextBox 5"/>
          <p:cNvSpPr txBox="1"/>
          <p:nvPr/>
        </p:nvSpPr>
        <p:spPr>
          <a:xfrm>
            <a:off x="457200" y="228600"/>
            <a:ext cx="80772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latin typeface="Gill Sans MT" panose="020B0502020104020203" pitchFamily="34" charset="0"/>
              </a:rPr>
              <a:t>Med Pay</a:t>
            </a:r>
            <a:endParaRPr lang="en-US" sz="4400" b="1" dirty="0">
              <a:latin typeface="Gill Sans MT" panose="020B0502020104020203" pitchFamily="34" charset="0"/>
            </a:endParaRPr>
          </a:p>
        </p:txBody>
      </p:sp>
    </p:spTree>
    <p:extLst>
      <p:ext uri="{BB962C8B-B14F-4D97-AF65-F5344CB8AC3E}">
        <p14:creationId xmlns:p14="http://schemas.microsoft.com/office/powerpoint/2010/main" val="355581415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1621"/>
            <a:ext cx="8763000" cy="6001643"/>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smtClean="0">
                <a:latin typeface="Gill Sans MT" panose="020B0502020104020203" pitchFamily="34" charset="0"/>
              </a:rPr>
              <a:t>Notice</a:t>
            </a:r>
            <a:r>
              <a:rPr lang="en-US" sz="2400" b="1" dirty="0">
                <a:latin typeface="Gill Sans MT" panose="020B0502020104020203" pitchFamily="34" charset="0"/>
              </a:rPr>
              <a:t>: automobile accident </a:t>
            </a:r>
            <a:r>
              <a:rPr lang="en-US" sz="2400" b="1" dirty="0" smtClean="0">
                <a:latin typeface="Gill Sans MT" panose="020B0502020104020203" pitchFamily="34" charset="0"/>
              </a:rPr>
              <a:t>patients </a:t>
            </a:r>
          </a:p>
          <a:p>
            <a:endParaRPr lang="en-US" sz="2400" dirty="0" smtClean="0">
              <a:latin typeface="Gill Sans MT" panose="020B0502020104020203" pitchFamily="34" charset="0"/>
            </a:endParaRPr>
          </a:p>
          <a:p>
            <a:r>
              <a:rPr lang="en-US" sz="2400" dirty="0" smtClean="0">
                <a:latin typeface="Gill Sans MT" panose="020B0502020104020203" pitchFamily="34" charset="0"/>
              </a:rPr>
              <a:t>If </a:t>
            </a:r>
            <a:r>
              <a:rPr lang="en-US" sz="2400" dirty="0">
                <a:latin typeface="Gill Sans MT" panose="020B0502020104020203" pitchFamily="34" charset="0"/>
              </a:rPr>
              <a:t>you have been in an automobile accident, you may be entitled to payment from </a:t>
            </a:r>
            <a:r>
              <a:rPr lang="en-US" sz="2400" dirty="0" smtClean="0">
                <a:latin typeface="Gill Sans MT" panose="020B0502020104020203" pitchFamily="34" charset="0"/>
              </a:rPr>
              <a:t>your automobile </a:t>
            </a:r>
            <a:r>
              <a:rPr lang="en-US" sz="2400" dirty="0">
                <a:latin typeface="Gill Sans MT" panose="020B0502020104020203" pitchFamily="34" charset="0"/>
              </a:rPr>
              <a:t>insurance if you have medical expense benefits coverage. By signing </a:t>
            </a:r>
            <a:r>
              <a:rPr lang="en-US" sz="2400" dirty="0" smtClean="0">
                <a:latin typeface="Gill Sans MT" panose="020B0502020104020203" pitchFamily="34" charset="0"/>
              </a:rPr>
              <a:t>this assignment </a:t>
            </a:r>
            <a:r>
              <a:rPr lang="en-US" sz="2400" dirty="0">
                <a:latin typeface="Gill Sans MT" panose="020B0502020104020203" pitchFamily="34" charset="0"/>
              </a:rPr>
              <a:t>of benefits form you are giving to your health care provider the right </a:t>
            </a:r>
            <a:r>
              <a:rPr lang="en-US" sz="2400" dirty="0" smtClean="0">
                <a:latin typeface="Gill Sans MT" panose="020B0502020104020203" pitchFamily="34" charset="0"/>
              </a:rPr>
              <a:t>to receive </a:t>
            </a:r>
            <a:r>
              <a:rPr lang="en-US" sz="2400" dirty="0">
                <a:latin typeface="Gill Sans MT" panose="020B0502020104020203" pitchFamily="34" charset="0"/>
              </a:rPr>
              <a:t>some or all of that payment directly from your automobile insurance company</a:t>
            </a:r>
            <a:r>
              <a:rPr lang="en-US" sz="2400" dirty="0" smtClean="0">
                <a:latin typeface="Gill Sans MT" panose="020B0502020104020203" pitchFamily="34" charset="0"/>
              </a:rPr>
              <a:t>.</a:t>
            </a:r>
          </a:p>
          <a:p>
            <a:endParaRPr lang="en-US" sz="2400" dirty="0">
              <a:latin typeface="Gill Sans MT" panose="020B0502020104020203" pitchFamily="34" charset="0"/>
            </a:endParaRPr>
          </a:p>
          <a:p>
            <a:r>
              <a:rPr lang="en-US" sz="2400" dirty="0">
                <a:latin typeface="Gill Sans MT" panose="020B0502020104020203" pitchFamily="34" charset="0"/>
              </a:rPr>
              <a:t>If you have health insurance and your healthcare provider is in-network: as long </a:t>
            </a:r>
            <a:r>
              <a:rPr lang="en-US" sz="2400" dirty="0" smtClean="0">
                <a:latin typeface="Gill Sans MT" panose="020B0502020104020203" pitchFamily="34" charset="0"/>
              </a:rPr>
              <a:t>as you </a:t>
            </a:r>
            <a:r>
              <a:rPr lang="en-US" sz="2400" dirty="0">
                <a:latin typeface="Gill Sans MT" panose="020B0502020104020203" pitchFamily="34" charset="0"/>
              </a:rPr>
              <a:t>provide information necessary to verify your health insurance coverage </a:t>
            </a:r>
            <a:r>
              <a:rPr lang="en-US" sz="2400" dirty="0" smtClean="0">
                <a:latin typeface="Gill Sans MT" panose="020B0502020104020203" pitchFamily="34" charset="0"/>
              </a:rPr>
              <a:t>the healthcare </a:t>
            </a:r>
            <a:r>
              <a:rPr lang="en-US" sz="2400" dirty="0">
                <a:latin typeface="Gill Sans MT" panose="020B0502020104020203" pitchFamily="34" charset="0"/>
              </a:rPr>
              <a:t>provider may only bill the amount you owe for any copayment</a:t>
            </a:r>
            <a:r>
              <a:rPr lang="en-US" sz="2400" dirty="0" smtClean="0">
                <a:latin typeface="Gill Sans MT" panose="020B0502020104020203" pitchFamily="34" charset="0"/>
              </a:rPr>
              <a:t>, coinsurance</a:t>
            </a:r>
            <a:r>
              <a:rPr lang="en-US" sz="2400" dirty="0">
                <a:latin typeface="Gill Sans MT" panose="020B0502020104020203" pitchFamily="34" charset="0"/>
              </a:rPr>
              <a:t>, or deductibles to your automobile insurance and you may be entitled </a:t>
            </a:r>
            <a:r>
              <a:rPr lang="en-US" sz="2400" dirty="0" smtClean="0">
                <a:latin typeface="Gill Sans MT" panose="020B0502020104020203" pitchFamily="34" charset="0"/>
              </a:rPr>
              <a:t>to any </a:t>
            </a:r>
            <a:r>
              <a:rPr lang="en-US" sz="2400" dirty="0">
                <a:latin typeface="Gill Sans MT" panose="020B0502020104020203" pitchFamily="34" charset="0"/>
              </a:rPr>
              <a:t>remainder of your automobile insurance benefit.</a:t>
            </a:r>
          </a:p>
          <a:p>
            <a:endParaRPr lang="en-US" sz="2400" dirty="0" smtClean="0">
              <a:latin typeface="Gill Sans MT" panose="020B0502020104020203" pitchFamily="34" charset="0"/>
            </a:endParaRPr>
          </a:p>
        </p:txBody>
      </p:sp>
      <p:sp>
        <p:nvSpPr>
          <p:cNvPr id="7" name="TextBox 6"/>
          <p:cNvSpPr txBox="1"/>
          <p:nvPr/>
        </p:nvSpPr>
        <p:spPr>
          <a:xfrm>
            <a:off x="457200" y="228600"/>
            <a:ext cx="80772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latin typeface="Gill Sans MT" panose="020B0502020104020203" pitchFamily="34" charset="0"/>
              </a:rPr>
              <a:t>Med Pay</a:t>
            </a:r>
            <a:endParaRPr lang="en-US" sz="4400" b="1" dirty="0">
              <a:latin typeface="Gill Sans MT" panose="020B0502020104020203" pitchFamily="34" charset="0"/>
            </a:endParaRPr>
          </a:p>
        </p:txBody>
      </p:sp>
    </p:spTree>
    <p:extLst>
      <p:ext uri="{BB962C8B-B14F-4D97-AF65-F5344CB8AC3E}">
        <p14:creationId xmlns:p14="http://schemas.microsoft.com/office/powerpoint/2010/main" val="355581415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458200" cy="3416320"/>
          </a:xfrm>
          <a:prstGeom prst="rect">
            <a:avLst/>
          </a:prstGeom>
          <a:effectLst>
            <a:outerShdw blurRad="50800" dist="38100" dir="2700000" algn="tl" rotWithShape="0">
              <a:prstClr val="black">
                <a:alpha val="40000"/>
              </a:prstClr>
            </a:outerShdw>
          </a:effectLst>
        </p:spPr>
        <p:txBody>
          <a:bodyPr wrap="square">
            <a:spAutoFit/>
          </a:bodyPr>
          <a:lstStyle/>
          <a:p>
            <a:r>
              <a:rPr lang="en-US" sz="2400" dirty="0" smtClean="0">
                <a:latin typeface="Gill Sans MT" panose="020B0502020104020203" pitchFamily="34" charset="0"/>
              </a:rPr>
              <a:t>If </a:t>
            </a:r>
            <a:r>
              <a:rPr lang="en-US" sz="2400" dirty="0">
                <a:latin typeface="Gill Sans MT" panose="020B0502020104020203" pitchFamily="34" charset="0"/>
              </a:rPr>
              <a:t>you do not provide information necessary to verify your health insurance coverage</a:t>
            </a:r>
            <a:r>
              <a:rPr lang="en-US" sz="2400" dirty="0" smtClean="0">
                <a:latin typeface="Gill Sans MT" panose="020B0502020104020203" pitchFamily="34" charset="0"/>
              </a:rPr>
              <a:t>, do </a:t>
            </a:r>
            <a:r>
              <a:rPr lang="en-US" sz="2400" dirty="0">
                <a:latin typeface="Gill Sans MT" panose="020B0502020104020203" pitchFamily="34" charset="0"/>
              </a:rPr>
              <a:t>not have health insurance, or your healthcare provider is not in your </a:t>
            </a:r>
            <a:r>
              <a:rPr lang="en-US" sz="2400" dirty="0" smtClean="0">
                <a:latin typeface="Gill Sans MT" panose="020B0502020104020203" pitchFamily="34" charset="0"/>
              </a:rPr>
              <a:t>health insurer's </a:t>
            </a:r>
            <a:r>
              <a:rPr lang="en-US" sz="2400" dirty="0">
                <a:latin typeface="Gill Sans MT" panose="020B0502020104020203" pitchFamily="34" charset="0"/>
              </a:rPr>
              <a:t>provider network: your health care provider may bill their full charges to </a:t>
            </a:r>
            <a:r>
              <a:rPr lang="en-US" sz="2400" dirty="0" smtClean="0">
                <a:latin typeface="Gill Sans MT" panose="020B0502020104020203" pitchFamily="34" charset="0"/>
              </a:rPr>
              <a:t>your automobile </a:t>
            </a:r>
            <a:r>
              <a:rPr lang="en-US" sz="2400" dirty="0">
                <a:latin typeface="Gill Sans MT" panose="020B0502020104020203" pitchFamily="34" charset="0"/>
              </a:rPr>
              <a:t>insurance</a:t>
            </a:r>
            <a:r>
              <a:rPr lang="en-US" sz="2400" dirty="0" smtClean="0">
                <a:latin typeface="Gill Sans MT" panose="020B0502020104020203" pitchFamily="34" charset="0"/>
              </a:rPr>
              <a:t>.</a:t>
            </a:r>
          </a:p>
          <a:p>
            <a:endParaRPr lang="en-US" sz="2400" dirty="0">
              <a:latin typeface="Gill Sans MT" panose="020B0502020104020203" pitchFamily="34" charset="0"/>
            </a:endParaRPr>
          </a:p>
          <a:p>
            <a:r>
              <a:rPr lang="en-US" sz="2400" dirty="0">
                <a:latin typeface="Gill Sans MT" panose="020B0502020104020203" pitchFamily="34" charset="0"/>
              </a:rPr>
              <a:t>You may want to consult your insurance agent or attorney before signing or </a:t>
            </a:r>
            <a:r>
              <a:rPr lang="en-US" sz="2400" dirty="0" smtClean="0">
                <a:latin typeface="Gill Sans MT" panose="020B0502020104020203" pitchFamily="34" charset="0"/>
              </a:rPr>
              <a:t>initialing this </a:t>
            </a:r>
            <a:r>
              <a:rPr lang="en-US" sz="2400" dirty="0">
                <a:latin typeface="Gill Sans MT" panose="020B0502020104020203" pitchFamily="34" charset="0"/>
              </a:rPr>
              <a:t>form. You are not required to sign/initial this form to receive care.";</a:t>
            </a:r>
          </a:p>
        </p:txBody>
      </p:sp>
      <p:sp>
        <p:nvSpPr>
          <p:cNvPr id="7" name="TextBox 6"/>
          <p:cNvSpPr txBox="1"/>
          <p:nvPr/>
        </p:nvSpPr>
        <p:spPr>
          <a:xfrm>
            <a:off x="457200" y="228600"/>
            <a:ext cx="80772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latin typeface="Gill Sans MT" panose="020B0502020104020203" pitchFamily="34" charset="0"/>
              </a:rPr>
              <a:t>Med Pay</a:t>
            </a:r>
            <a:endParaRPr lang="en-US" sz="4400" b="1" dirty="0">
              <a:latin typeface="Gill Sans MT" panose="020B0502020104020203" pitchFamily="34" charset="0"/>
            </a:endParaRPr>
          </a:p>
        </p:txBody>
      </p:sp>
    </p:spTree>
    <p:extLst>
      <p:ext uri="{BB962C8B-B14F-4D97-AF65-F5344CB8AC3E}">
        <p14:creationId xmlns:p14="http://schemas.microsoft.com/office/powerpoint/2010/main" val="355581415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Collateral Source Rule </a:t>
            </a:r>
            <a:endParaRPr lang="en-US" sz="3600" b="1" dirty="0">
              <a:latin typeface="Gill Sans MT" panose="020B0502020104020203" pitchFamily="34" charset="0"/>
            </a:endParaRPr>
          </a:p>
        </p:txBody>
      </p:sp>
      <p:sp>
        <p:nvSpPr>
          <p:cNvPr id="3" name="TextBox 2"/>
          <p:cNvSpPr txBox="1"/>
          <p:nvPr/>
        </p:nvSpPr>
        <p:spPr>
          <a:xfrm>
            <a:off x="381000" y="4038600"/>
            <a:ext cx="8534400" cy="2616101"/>
          </a:xfrm>
          <a:prstGeom prst="rect">
            <a:avLst/>
          </a:prstGeom>
          <a:noFill/>
          <a:effectLst>
            <a:outerShdw blurRad="50800" dist="38100" dir="2700000" algn="tl" rotWithShape="0">
              <a:prstClr val="black">
                <a:alpha val="40000"/>
              </a:prstClr>
            </a:outerShdw>
          </a:effectLst>
        </p:spPr>
        <p:txBody>
          <a:bodyPr wrap="square" rtlCol="0">
            <a:spAutoFit/>
          </a:bodyPr>
          <a:lstStyle/>
          <a:p>
            <a:endParaRPr lang="en-US" sz="2800" dirty="0">
              <a:latin typeface="Gill Sans MT" panose="020B0502020104020203" pitchFamily="34" charset="0"/>
            </a:endParaRPr>
          </a:p>
          <a:p>
            <a:r>
              <a:rPr lang="en-US" sz="2800" dirty="0" smtClean="0">
                <a:latin typeface="Gill Sans MT" panose="020B0502020104020203" pitchFamily="34" charset="0"/>
              </a:rPr>
              <a:t>The General Assembly has prohibited the inclusion of subrogation provisions for medical expense coverage in motor vehicle policies. </a:t>
            </a:r>
          </a:p>
          <a:p>
            <a:pPr marL="465138" indent="465138">
              <a:buFont typeface="Arial" pitchFamily="34" charset="0"/>
              <a:buChar char="•"/>
            </a:pPr>
            <a:r>
              <a:rPr lang="en-US" sz="2400" b="1" dirty="0" smtClean="0">
                <a:latin typeface="Gill Sans MT" panose="020B0502020104020203" pitchFamily="34" charset="0"/>
              </a:rPr>
              <a:t>Va. Code §38.2-2209 </a:t>
            </a:r>
          </a:p>
          <a:p>
            <a:endParaRPr lang="en-US" sz="2800" b="1" dirty="0">
              <a:latin typeface="Gill Sans MT" panose="020B0502020104020203" pitchFamily="34" charset="0"/>
            </a:endParaRPr>
          </a:p>
        </p:txBody>
      </p:sp>
      <p:pic>
        <p:nvPicPr>
          <p:cNvPr id="22530" name="Picture 2" descr="C:\Users\Janelle\Documents\My Dropbox\VSB\Insurance PP\o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320027"/>
            <a:ext cx="3619500" cy="2642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114723"/>
            <a:ext cx="4914900" cy="2923877"/>
          </a:xfrm>
          <a:prstGeom prst="rect">
            <a:avLst/>
          </a:prstGeom>
          <a:noFill/>
        </p:spPr>
        <p:txBody>
          <a:bodyPr wrap="square" rtlCol="0">
            <a:spAutoFit/>
          </a:bodyPr>
          <a:lstStyle/>
          <a:p>
            <a:r>
              <a:rPr lang="en-US" sz="2400" dirty="0">
                <a:latin typeface="Gill Sans MT" panose="020B0502020104020203" pitchFamily="34" charset="0"/>
              </a:rPr>
              <a:t>The Collateral Source Rule requires that “incurred” medical expenses include amounts “written off,” in addition to amounts paid by a first party insurance company. </a:t>
            </a:r>
          </a:p>
          <a:p>
            <a:pPr lvl="1" indent="393700">
              <a:buFont typeface="Arial" pitchFamily="34" charset="0"/>
              <a:buChar char="•"/>
            </a:pPr>
            <a:r>
              <a:rPr lang="en-US" sz="2000" b="1" u="sng" dirty="0" err="1">
                <a:latin typeface="Gill Sans MT" panose="020B0502020104020203" pitchFamily="34" charset="0"/>
              </a:rPr>
              <a:t>Acuar</a:t>
            </a:r>
            <a:r>
              <a:rPr lang="en-US" sz="2000" b="1" u="sng" dirty="0">
                <a:latin typeface="Gill Sans MT" panose="020B0502020104020203" pitchFamily="34" charset="0"/>
              </a:rPr>
              <a:t> v. Letourneau</a:t>
            </a:r>
            <a:r>
              <a:rPr lang="en-US" sz="2000" b="1" dirty="0">
                <a:latin typeface="Gill Sans MT" panose="020B0502020104020203" pitchFamily="34" charset="0"/>
              </a:rPr>
              <a:t>, 260 Va. 180, 531 S.E.2d 316 	(2000)</a:t>
            </a:r>
          </a:p>
          <a:p>
            <a:endParaRPr lang="en-US" sz="2400" dirty="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8534400"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Gill Sans MT" panose="020B0502020104020203" pitchFamily="34" charset="0"/>
              </a:rPr>
              <a:t>Insurance companies are prohibited from recovering  from any third party sums paid pursuant to medical expense coverage.</a:t>
            </a:r>
          </a:p>
          <a:p>
            <a:pPr marL="465138" indent="449263">
              <a:buFont typeface="Arial" pitchFamily="34" charset="0"/>
              <a:buChar char="•"/>
            </a:pPr>
            <a:r>
              <a:rPr lang="en-US" sz="2400" b="1" u="sng" dirty="0" smtClean="0">
                <a:latin typeface="Gill Sans MT" panose="020B0502020104020203" pitchFamily="34" charset="0"/>
              </a:rPr>
              <a:t>Collins v. Blue Cross</a:t>
            </a:r>
            <a:r>
              <a:rPr lang="en-US" sz="2400" b="1" dirty="0" smtClean="0">
                <a:latin typeface="Gill Sans MT" panose="020B0502020104020203" pitchFamily="34" charset="0"/>
              </a:rPr>
              <a:t>, 213 Va. 540, 193 S.E.2d 782 	(1973)</a:t>
            </a:r>
            <a:endParaRPr lang="en-US" sz="2400" dirty="0" smtClean="0">
              <a:latin typeface="Gill Sans MT" panose="020B0502020104020203" pitchFamily="34" charset="0"/>
            </a:endParaRPr>
          </a:p>
          <a:p>
            <a:endParaRPr lang="en-US" sz="2800" b="1" u="sng" dirty="0">
              <a:latin typeface="Gill Sans MT" panose="020B0502020104020203" pitchFamily="34" charset="0"/>
            </a:endParaRPr>
          </a:p>
          <a:p>
            <a:r>
              <a:rPr lang="en-US" sz="2800" b="1" dirty="0" smtClean="0">
                <a:latin typeface="Gill Sans MT" panose="020B0502020104020203" pitchFamily="34" charset="0"/>
              </a:rPr>
              <a:t>Va. Code Ann. §38.2-124 and §38.2-2201 </a:t>
            </a:r>
            <a:r>
              <a:rPr lang="en-US" sz="2800" dirty="0" smtClean="0">
                <a:latin typeface="Gill Sans MT" panose="020B0502020104020203" pitchFamily="34" charset="0"/>
              </a:rPr>
              <a:t>provide that medical expense benefits “shall be payable to the covered injured person” and not to healthcare providers.</a:t>
            </a:r>
            <a:endParaRPr lang="en-US" sz="2800" b="1" dirty="0" smtClean="0">
              <a:latin typeface="Gill Sans MT" panose="020B0502020104020203" pitchFamily="34" charset="0"/>
            </a:endParaRPr>
          </a:p>
        </p:txBody>
      </p:sp>
      <p:sp>
        <p:nvSpPr>
          <p:cNvPr id="4" name="TextBox 3"/>
          <p:cNvSpPr txBox="1"/>
          <p:nvPr/>
        </p:nvSpPr>
        <p:spPr>
          <a:xfrm>
            <a:off x="304800" y="3048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Collateral Source Rule </a:t>
            </a:r>
            <a:endParaRPr lang="en-US" sz="3600" b="1"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916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Uninsured &amp; Underinsured Motorist Coverage</a:t>
            </a:r>
          </a:p>
          <a:p>
            <a:pPr algn="ctr"/>
            <a:r>
              <a:rPr lang="en-US" sz="3200" b="1" dirty="0" smtClean="0">
                <a:latin typeface="Gill Sans MT" panose="020B0502020104020203" pitchFamily="34" charset="0"/>
              </a:rPr>
              <a:t>(UM/UIM)</a:t>
            </a:r>
            <a:endParaRPr lang="en-US" sz="3200" b="1" dirty="0">
              <a:latin typeface="Gill Sans MT" panose="020B0502020104020203" pitchFamily="34" charset="0"/>
            </a:endParaRPr>
          </a:p>
        </p:txBody>
      </p:sp>
      <p:sp>
        <p:nvSpPr>
          <p:cNvPr id="3" name="TextBox 2"/>
          <p:cNvSpPr txBox="1"/>
          <p:nvPr/>
        </p:nvSpPr>
        <p:spPr>
          <a:xfrm>
            <a:off x="381000" y="1876723"/>
            <a:ext cx="8763000" cy="29238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Gill Sans MT" panose="020B0502020104020203" pitchFamily="34" charset="0"/>
              </a:rPr>
              <a:t>“[T]he controlling instrument is the statute and … provisions in the insurance policy that conflict with the requirements of the statute, either by adding to or taking from its requirements, are void and ineffective,”  </a:t>
            </a:r>
          </a:p>
          <a:p>
            <a:pPr lvl="1" indent="393700">
              <a:buFont typeface="Arial" pitchFamily="34" charset="0"/>
              <a:buChar char="•"/>
            </a:pPr>
            <a:r>
              <a:rPr lang="en-US" sz="2400" b="1" u="sng" dirty="0" smtClean="0">
                <a:latin typeface="Gill Sans MT" panose="020B0502020104020203" pitchFamily="34" charset="0"/>
              </a:rPr>
              <a:t>Bryant v. State Farm</a:t>
            </a:r>
            <a:r>
              <a:rPr lang="en-US" sz="2400" b="1" dirty="0" smtClean="0">
                <a:latin typeface="Gill Sans MT" panose="020B0502020104020203" pitchFamily="34" charset="0"/>
              </a:rPr>
              <a:t>, 205 Va. 897, 900, 140 S.E.2d 	817, 819 (1965)</a:t>
            </a:r>
            <a:endParaRPr lang="en-US" sz="2400" b="1" u="sng" dirty="0" smtClean="0">
              <a:latin typeface="Gill Sans MT" panose="020B0502020104020203" pitchFamily="34" charset="0"/>
            </a:endParaRPr>
          </a:p>
          <a:p>
            <a:endParaRPr lang="en-US" sz="2400"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pic>
        <p:nvPicPr>
          <p:cNvPr id="16387" name="Picture 3" descr="C:\Users\Janelle\Documents\My Dropbox\VSB\Insurance PP\p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08499"/>
            <a:ext cx="1284288" cy="128428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Janelle\Documents\My Dropbox\VSB\Insurance PP\family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68904"/>
            <a:ext cx="1800486" cy="129091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Janelle\Documents\My Dropbox\VSB\Insurance PP\family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3709439"/>
            <a:ext cx="1752600" cy="12183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66" y="155435"/>
            <a:ext cx="2654334" cy="25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0" y="1066800"/>
            <a:ext cx="8763000"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marL="2743200"/>
            <a:r>
              <a:rPr lang="en-US" sz="2800" dirty="0" smtClean="0">
                <a:latin typeface="Gill Sans MT" panose="020B0502020104020203" pitchFamily="34" charset="0"/>
              </a:rPr>
              <a:t>“Uninsured motorist coverage is designed to protect not vehicles, but persons, i.e., the innocent victims of negligent uninsured motorists,” </a:t>
            </a:r>
          </a:p>
          <a:p>
            <a:pPr marL="465138" indent="465138">
              <a:buFont typeface="Arial" pitchFamily="34" charset="0"/>
              <a:buChar char="•"/>
            </a:pPr>
            <a:r>
              <a:rPr lang="en-US" sz="2400" b="1" u="sng" dirty="0" err="1" smtClean="0">
                <a:latin typeface="Gill Sans MT" panose="020B0502020104020203" pitchFamily="34" charset="0"/>
              </a:rPr>
              <a:t>Lipscombe</a:t>
            </a:r>
            <a:r>
              <a:rPr lang="en-US" sz="2400" b="1" u="sng" dirty="0" smtClean="0">
                <a:latin typeface="Gill Sans MT" panose="020B0502020104020203" pitchFamily="34" charset="0"/>
              </a:rPr>
              <a:t> v. Security Insurance Co.</a:t>
            </a:r>
            <a:r>
              <a:rPr lang="en-US" sz="2400" b="1" dirty="0" smtClean="0">
                <a:latin typeface="Gill Sans MT" panose="020B0502020104020203" pitchFamily="34" charset="0"/>
              </a:rPr>
              <a:t>, 213 Va. 81, 83, 	189 S.E. 2d 320, 322 (1972)</a:t>
            </a:r>
            <a:endParaRPr lang="en-US" sz="2400" b="1" u="sng" dirty="0" smtClean="0">
              <a:latin typeface="Gill Sans MT" panose="020B0502020104020203" pitchFamily="34" charset="0"/>
            </a:endParaRPr>
          </a:p>
          <a:p>
            <a:endParaRPr lang="en-US" sz="2800" b="1" dirty="0" smtClean="0">
              <a:latin typeface="Gill Sans MT" panose="020B0502020104020203" pitchFamily="34" charset="0"/>
            </a:endParaRPr>
          </a:p>
          <a:p>
            <a:endParaRPr lang="en-US" sz="2800" b="1" dirty="0">
              <a:latin typeface="Gill Sans MT" panose="020B0502020104020203" pitchFamily="34" charset="0"/>
            </a:endParaRPr>
          </a:p>
          <a:p>
            <a:endParaRPr lang="en-US" sz="2800" b="1" dirty="0" smtClean="0">
              <a:latin typeface="Gill Sans MT" panose="020B0502020104020203" pitchFamily="34" charset="0"/>
            </a:endParaRPr>
          </a:p>
          <a:p>
            <a:endParaRPr lang="en-US" sz="2800" b="1" dirty="0" smtClean="0">
              <a:latin typeface="Gill Sans MT" panose="020B0502020104020203" pitchFamily="34" charset="0"/>
            </a:endParaRPr>
          </a:p>
          <a:p>
            <a:r>
              <a:rPr lang="en-US" sz="2800" dirty="0" smtClean="0">
                <a:latin typeface="Gill Sans MT" panose="020B0502020104020203" pitchFamily="34" charset="0"/>
              </a:rPr>
              <a:t>Uninsured motorist coverage is not limited to accidents occurring within Virginia</a:t>
            </a:r>
          </a:p>
          <a:p>
            <a:pPr marL="465138" indent="449263">
              <a:buFont typeface="Arial" pitchFamily="34" charset="0"/>
              <a:buChar char="•"/>
            </a:pPr>
            <a:r>
              <a:rPr lang="en-US" sz="2400" b="1" u="sng" dirty="0" smtClean="0">
                <a:latin typeface="Gill Sans MT" panose="020B0502020104020203" pitchFamily="34" charset="0"/>
              </a:rPr>
              <a:t>Hodgson v. Doe</a:t>
            </a:r>
            <a:r>
              <a:rPr lang="en-US" sz="2400" b="1" dirty="0" smtClean="0">
                <a:latin typeface="Gill Sans MT" panose="020B0502020104020203" pitchFamily="34" charset="0"/>
              </a:rPr>
              <a:t>, 203 Va. 938, 128 S.E.2d 444 (1962)</a:t>
            </a:r>
          </a:p>
          <a:p>
            <a:pPr marL="465138" indent="449263"/>
            <a:endParaRPr lang="en-US" sz="2800" b="1" u="sng"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37479"/>
            <a:ext cx="8915400" cy="3139321"/>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a:latin typeface="Gill Sans MT" panose="020B0502020104020203" pitchFamily="34" charset="0"/>
              </a:rPr>
              <a:t>Policy language purporting to provide less coverage than required by statute the policy </a:t>
            </a:r>
            <a:r>
              <a:rPr lang="en-US" sz="2800" dirty="0" smtClean="0">
                <a:latin typeface="Gill Sans MT" panose="020B0502020104020203" pitchFamily="34" charset="0"/>
              </a:rPr>
              <a:t>is interpreted </a:t>
            </a:r>
            <a:r>
              <a:rPr lang="en-US" sz="2800" dirty="0">
                <a:latin typeface="Gill Sans MT" panose="020B0502020104020203" pitchFamily="34" charset="0"/>
              </a:rPr>
              <a:t>to conform the with the statutory minimum required. </a:t>
            </a:r>
            <a:endParaRPr lang="en-US" sz="2800" dirty="0" smtClean="0">
              <a:latin typeface="Gill Sans MT" panose="020B0502020104020203" pitchFamily="34" charset="0"/>
            </a:endParaRPr>
          </a:p>
          <a:p>
            <a:endParaRPr lang="en-US" sz="1200" dirty="0" smtClean="0">
              <a:latin typeface="Gill Sans MT" panose="020B0502020104020203" pitchFamily="34" charset="0"/>
            </a:endParaRPr>
          </a:p>
          <a:p>
            <a:pPr marL="465138" indent="-288925">
              <a:buFont typeface="Arial" pitchFamily="34" charset="0"/>
              <a:buChar char="•"/>
            </a:pPr>
            <a:r>
              <a:rPr lang="en-US" sz="2400" b="1" u="sng" dirty="0" smtClean="0">
                <a:latin typeface="Gill Sans MT" panose="020B0502020104020203" pitchFamily="34" charset="0"/>
              </a:rPr>
              <a:t>Bryant </a:t>
            </a:r>
            <a:r>
              <a:rPr lang="en-US" sz="2400" b="1" u="sng" dirty="0">
                <a:latin typeface="Gill Sans MT" panose="020B0502020104020203" pitchFamily="34" charset="0"/>
              </a:rPr>
              <a:t>v. </a:t>
            </a:r>
            <a:r>
              <a:rPr lang="en-US" sz="2400" b="1" u="sng" dirty="0" smtClean="0">
                <a:latin typeface="Gill Sans MT" panose="020B0502020104020203" pitchFamily="34" charset="0"/>
              </a:rPr>
              <a:t>State Farm</a:t>
            </a:r>
            <a:r>
              <a:rPr lang="en-US" sz="2400" b="1" dirty="0">
                <a:latin typeface="Gill Sans MT" panose="020B0502020104020203" pitchFamily="34" charset="0"/>
              </a:rPr>
              <a:t>, 205 Va. 897, 140 S.E.2d 817 (</a:t>
            </a:r>
            <a:r>
              <a:rPr lang="en-US" sz="2400" b="1" dirty="0" smtClean="0">
                <a:latin typeface="Gill Sans MT" panose="020B0502020104020203" pitchFamily="34" charset="0"/>
              </a:rPr>
              <a:t>1965)</a:t>
            </a:r>
          </a:p>
          <a:p>
            <a:pPr marL="465138" indent="-288925">
              <a:buFont typeface="Arial" pitchFamily="34" charset="0"/>
              <a:buChar char="•"/>
            </a:pPr>
            <a:r>
              <a:rPr lang="en-US" sz="2400" b="1" u="sng" dirty="0" smtClean="0">
                <a:latin typeface="Gill Sans MT" panose="020B0502020104020203" pitchFamily="34" charset="0"/>
              </a:rPr>
              <a:t>Southside </a:t>
            </a:r>
            <a:r>
              <a:rPr lang="en-US" sz="2400" b="1" u="sng" dirty="0" err="1">
                <a:latin typeface="Gill Sans MT" panose="020B0502020104020203" pitchFamily="34" charset="0"/>
              </a:rPr>
              <a:t>Distrib</a:t>
            </a:r>
            <a:r>
              <a:rPr lang="en-US" sz="2400" b="1" u="sng" dirty="0">
                <a:latin typeface="Gill Sans MT" panose="020B0502020104020203" pitchFamily="34" charset="0"/>
              </a:rPr>
              <a:t>. Co. v. Travelers </a:t>
            </a:r>
            <a:r>
              <a:rPr lang="en-US" sz="2400" b="1" u="sng" dirty="0" err="1">
                <a:latin typeface="Gill Sans MT" panose="020B0502020104020203" pitchFamily="34" charset="0"/>
              </a:rPr>
              <a:t>Indem</a:t>
            </a:r>
            <a:r>
              <a:rPr lang="en-US" sz="2400" b="1" u="sng" dirty="0">
                <a:latin typeface="Gill Sans MT" panose="020B0502020104020203" pitchFamily="34" charset="0"/>
              </a:rPr>
              <a:t>. Co</a:t>
            </a:r>
            <a:r>
              <a:rPr lang="en-US" sz="2400" b="1" u="sng" dirty="0" smtClean="0">
                <a:latin typeface="Gill Sans MT" panose="020B0502020104020203" pitchFamily="34" charset="0"/>
              </a:rPr>
              <a:t>.</a:t>
            </a:r>
            <a:r>
              <a:rPr lang="en-US" sz="2400" b="1" dirty="0" smtClean="0">
                <a:latin typeface="Gill Sans MT" panose="020B0502020104020203" pitchFamily="34" charset="0"/>
              </a:rPr>
              <a:t>, 213 </a:t>
            </a:r>
            <a:r>
              <a:rPr lang="en-US" sz="2400" b="1" dirty="0">
                <a:latin typeface="Gill Sans MT" panose="020B0502020104020203" pitchFamily="34" charset="0"/>
              </a:rPr>
              <a:t>Va. 38, 189 S.E.2d 681 (</a:t>
            </a:r>
            <a:r>
              <a:rPr lang="en-US" sz="2400" b="1" dirty="0" smtClean="0">
                <a:latin typeface="Gill Sans MT" panose="020B0502020104020203" pitchFamily="34" charset="0"/>
              </a:rPr>
              <a:t>1972)</a:t>
            </a:r>
          </a:p>
          <a:p>
            <a:pPr marL="465138" indent="-288925">
              <a:buFont typeface="Arial" pitchFamily="34" charset="0"/>
              <a:buChar char="•"/>
            </a:pPr>
            <a:r>
              <a:rPr lang="en-US" sz="2400" b="1" u="sng" dirty="0" smtClean="0">
                <a:latin typeface="Gill Sans MT" panose="020B0502020104020203" pitchFamily="34" charset="0"/>
              </a:rPr>
              <a:t>United </a:t>
            </a:r>
            <a:r>
              <a:rPr lang="en-US" sz="2400" b="1" u="sng" dirty="0">
                <a:latin typeface="Gill Sans MT" panose="020B0502020104020203" pitchFamily="34" charset="0"/>
              </a:rPr>
              <a:t>States v. GEICO</a:t>
            </a:r>
            <a:r>
              <a:rPr lang="en-US" sz="2400" b="1" dirty="0">
                <a:latin typeface="Gill Sans MT" panose="020B0502020104020203" pitchFamily="34" charset="0"/>
              </a:rPr>
              <a:t>, 409 </a:t>
            </a:r>
            <a:r>
              <a:rPr lang="en-US" sz="2400" b="1" dirty="0" err="1">
                <a:latin typeface="Gill Sans MT" panose="020B0502020104020203" pitchFamily="34" charset="0"/>
              </a:rPr>
              <a:t>F.Supp</a:t>
            </a:r>
            <a:r>
              <a:rPr lang="en-US" sz="2400" b="1" dirty="0">
                <a:latin typeface="Gill Sans MT" panose="020B0502020104020203" pitchFamily="34" charset="0"/>
              </a:rPr>
              <a:t>" 986 (</a:t>
            </a:r>
            <a:r>
              <a:rPr lang="en-US" sz="2400" b="1" dirty="0" err="1">
                <a:latin typeface="Gill Sans MT" panose="020B0502020104020203" pitchFamily="34" charset="0"/>
              </a:rPr>
              <a:t>E.D</a:t>
            </a:r>
            <a:r>
              <a:rPr lang="en-US" sz="2400" b="1" dirty="0">
                <a:latin typeface="Gill Sans MT" panose="020B0502020104020203" pitchFamily="34" charset="0"/>
              </a:rPr>
              <a:t>. Va</a:t>
            </a:r>
            <a:r>
              <a:rPr lang="en-US" sz="2400" b="1" dirty="0" smtClean="0">
                <a:latin typeface="Gill Sans MT" panose="020B0502020104020203" pitchFamily="34" charset="0"/>
              </a:rPr>
              <a:t>. 1976</a:t>
            </a:r>
            <a:r>
              <a:rPr lang="en-US" sz="2400" b="1" dirty="0">
                <a:latin typeface="Gill Sans MT" panose="020B0502020104020203" pitchFamily="34" charset="0"/>
              </a:rPr>
              <a:t>).</a:t>
            </a:r>
          </a:p>
        </p:txBody>
      </p:sp>
      <p:sp>
        <p:nvSpPr>
          <p:cNvPr id="8" name="TextBox 7"/>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66293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040" y="3505200"/>
            <a:ext cx="8763000" cy="2677656"/>
          </a:xfrm>
          <a:prstGeom prst="rect">
            <a:avLst/>
          </a:prstGeom>
          <a:noFill/>
          <a:effectLst>
            <a:outerShdw blurRad="50800" dist="38100" dir="2700000" algn="tl" rotWithShape="0">
              <a:prstClr val="black">
                <a:alpha val="40000"/>
              </a:prstClr>
            </a:outerShdw>
          </a:effectLst>
        </p:spPr>
        <p:txBody>
          <a:bodyPr wrap="square" rtlCol="0">
            <a:spAutoFit/>
          </a:bodyPr>
          <a:lstStyle/>
          <a:p>
            <a:pPr marL="465138"/>
            <a:r>
              <a:rPr lang="en-US" sz="2400" dirty="0" smtClean="0">
                <a:latin typeface="Gill Sans MT" panose="020B0502020104020203" pitchFamily="34" charset="0"/>
              </a:rPr>
              <a:t>Under two scenarios, UM coverage must be provided:</a:t>
            </a:r>
          </a:p>
          <a:p>
            <a:pPr marL="1209675" indent="-342900">
              <a:buFont typeface="+mj-lt"/>
              <a:buAutoNum type="arabicPeriod"/>
            </a:pPr>
            <a:r>
              <a:rPr lang="en-US" sz="2400" dirty="0" smtClean="0">
                <a:latin typeface="Gill Sans MT" panose="020B0502020104020203" pitchFamily="34" charset="0"/>
              </a:rPr>
              <a:t>If the policy was issued or delivered in Virginia to the owner of such vehicle, or</a:t>
            </a:r>
          </a:p>
          <a:p>
            <a:pPr marL="1209675" indent="-342900">
              <a:buFont typeface="+mj-lt"/>
              <a:buAutoNum type="arabicPeriod"/>
            </a:pPr>
            <a:r>
              <a:rPr lang="en-US" sz="2400" dirty="0" smtClean="0">
                <a:latin typeface="Gill Sans MT" panose="020B0502020104020203" pitchFamily="34" charset="0"/>
              </a:rPr>
              <a:t>At the time when issued or delivered, the motor vehicle was then principally garaged or principally used in Virginia. </a:t>
            </a:r>
          </a:p>
          <a:p>
            <a:pPr marL="1487488" indent="-295275">
              <a:buFont typeface="Arial" pitchFamily="34" charset="0"/>
              <a:buChar char="•"/>
            </a:pPr>
            <a:r>
              <a:rPr lang="en-US" sz="2400" b="1" u="sng" dirty="0" smtClean="0">
                <a:latin typeface="Gill Sans MT" panose="020B0502020104020203" pitchFamily="34" charset="0"/>
              </a:rPr>
              <a:t>Rose v. Travelers Indemnity Co.</a:t>
            </a:r>
            <a:r>
              <a:rPr lang="en-US" sz="2400" b="1" dirty="0" smtClean="0">
                <a:latin typeface="Gill Sans MT" panose="020B0502020104020203" pitchFamily="34" charset="0"/>
              </a:rPr>
              <a:t>, 209 Va. 755, 167 S.E.2d 339 (1969)</a:t>
            </a:r>
            <a:endParaRPr lang="en-US" sz="2400" b="1" u="sng" dirty="0">
              <a:latin typeface="Gill Sans MT" panose="020B0502020104020203" pitchFamily="34" charset="0"/>
            </a:endParaRPr>
          </a:p>
        </p:txBody>
      </p:sp>
      <p:sp>
        <p:nvSpPr>
          <p:cNvPr id="5" name="TextBox 4"/>
          <p:cNvSpPr txBox="1"/>
          <p:nvPr/>
        </p:nvSpPr>
        <p:spPr>
          <a:xfrm>
            <a:off x="381000" y="381000"/>
            <a:ext cx="60198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280" y="502281"/>
            <a:ext cx="3048000" cy="28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083806"/>
            <a:ext cx="5410200" cy="2246769"/>
          </a:xfrm>
          <a:prstGeom prst="rect">
            <a:avLst/>
          </a:prstGeom>
          <a:noFill/>
        </p:spPr>
        <p:txBody>
          <a:bodyPr wrap="square" rtlCol="0">
            <a:spAutoFit/>
          </a:bodyPr>
          <a:lstStyle/>
          <a:p>
            <a:r>
              <a:rPr lang="en-US" sz="2800" dirty="0">
                <a:latin typeface="Gill Sans MT" panose="020B0502020104020203" pitchFamily="34" charset="0"/>
              </a:rPr>
              <a:t>Virginia does not require drivers to carry motor vehicle liability insurance</a:t>
            </a:r>
          </a:p>
          <a:p>
            <a:pPr marL="465138" indent="449263">
              <a:buFont typeface="Arial" pitchFamily="34" charset="0"/>
              <a:buChar char="•"/>
            </a:pPr>
            <a:r>
              <a:rPr lang="en-US" sz="2400" b="1" dirty="0">
                <a:latin typeface="Gill Sans MT" panose="020B0502020104020203" pitchFamily="34" charset="0"/>
              </a:rPr>
              <a:t>Va. Code §46.2-706</a:t>
            </a:r>
            <a:endParaRPr lang="en-US" sz="2400" dirty="0">
              <a:latin typeface="Gill Sans MT" panose="020B0502020104020203" pitchFamily="34" charset="0"/>
            </a:endParaRPr>
          </a:p>
          <a:p>
            <a:endParaRPr lang="en-US" sz="2800" dirty="0"/>
          </a:p>
        </p:txBody>
      </p:sp>
      <p:sp>
        <p:nvSpPr>
          <p:cNvPr id="16" name="Cloud Callout 15"/>
          <p:cNvSpPr/>
          <p:nvPr/>
        </p:nvSpPr>
        <p:spPr>
          <a:xfrm>
            <a:off x="7924800" y="1143000"/>
            <a:ext cx="791817" cy="573157"/>
          </a:xfrm>
          <a:prstGeom prst="cloud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Comic Sans MS" panose="030F0702030302020204" pitchFamily="66" charset="0"/>
              </a:rPr>
              <a:t>!?!?!</a:t>
            </a:r>
            <a:endParaRPr lang="en-US" sz="1400" dirty="0">
              <a:solidFill>
                <a:schemeClr val="bg1"/>
              </a:solidFill>
              <a:latin typeface="Comic Sans MS" panose="030F0702030302020204" pitchFamily="66" charset="0"/>
            </a:endParaRPr>
          </a:p>
        </p:txBody>
      </p:sp>
      <p:sp>
        <p:nvSpPr>
          <p:cNvPr id="17" name="Oval Callout 16"/>
          <p:cNvSpPr/>
          <p:nvPr/>
        </p:nvSpPr>
        <p:spPr>
          <a:xfrm>
            <a:off x="6553200" y="502281"/>
            <a:ext cx="2057400" cy="722243"/>
          </a:xfrm>
          <a:prstGeom prst="wedgeEllipseCallout">
            <a:avLst>
              <a:gd name="adj1" fmla="val -56297"/>
              <a:gd name="adj2" fmla="val 3815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omic Sans MS" panose="030F0702030302020204" pitchFamily="66" charset="0"/>
              </a:rPr>
              <a:t>I need your proof of insurance</a:t>
            </a:r>
            <a:endParaRPr lang="en-US" sz="1200" b="1" dirty="0">
              <a:solidFill>
                <a:schemeClr val="bg1"/>
              </a:solidFill>
              <a:latin typeface="Comic Sans MS" panose="030F0702030302020204" pitchFamily="66" charset="0"/>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97082"/>
            <a:ext cx="8763000" cy="415498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“Insured” means:</a:t>
            </a:r>
          </a:p>
          <a:p>
            <a:pPr marL="842963" indent="-457200">
              <a:buFont typeface="+mj-lt"/>
              <a:buAutoNum type="arabicPeriod"/>
            </a:pPr>
            <a:r>
              <a:rPr lang="en-US" sz="2400" dirty="0" smtClean="0">
                <a:latin typeface="Gill Sans MT" panose="020B0502020104020203" pitchFamily="34" charset="0"/>
              </a:rPr>
              <a:t>The named insured and, while a resident of the same household, his spouse and relatives of either, “while in a motor vehicle or otherwise.”</a:t>
            </a:r>
          </a:p>
          <a:p>
            <a:pPr marL="842963" indent="-457200">
              <a:buFont typeface="+mj-lt"/>
              <a:buAutoNum type="arabicPeriod"/>
            </a:pPr>
            <a:r>
              <a:rPr lang="en-US" sz="2400" dirty="0" smtClean="0">
                <a:latin typeface="Gill Sans MT" panose="020B0502020104020203" pitchFamily="34" charset="0"/>
              </a:rPr>
              <a:t>“Any person who uses the motor vehicle to which the policy applies with the expressed or implied consent of the named insured, and a guest in the motor vehicle to which the policy applies…, “</a:t>
            </a:r>
          </a:p>
          <a:p>
            <a:pPr marL="914400" indent="449263">
              <a:buFont typeface="Arial" pitchFamily="34" charset="0"/>
              <a:buChar char="•"/>
            </a:pPr>
            <a:r>
              <a:rPr lang="en-US" sz="2400" b="1" dirty="0" smtClean="0">
                <a:latin typeface="Gill Sans MT" panose="020B0502020104020203" pitchFamily="34" charset="0"/>
              </a:rPr>
              <a:t>Va. Code §38.2206(B), Ex-434</a:t>
            </a:r>
            <a:endParaRPr lang="en-US" sz="2400" dirty="0" smtClean="0">
              <a:latin typeface="Gill Sans MT" panose="020B0502020104020203" pitchFamily="34" charset="0"/>
            </a:endParaRPr>
          </a:p>
          <a:p>
            <a:endParaRPr lang="en-US" sz="2400" b="1" u="sng" dirty="0" smtClean="0">
              <a:latin typeface="Gill Sans MT" panose="020B0502020104020203" pitchFamily="34" charset="0"/>
            </a:endParaRPr>
          </a:p>
          <a:p>
            <a:pPr marL="465138"/>
            <a:endParaRPr lang="en-US" sz="2400" b="1" u="sng" dirty="0">
              <a:latin typeface="Gill Sans MT" panose="020B0502020104020203" pitchFamily="34" charset="0"/>
            </a:endParaRPr>
          </a:p>
        </p:txBody>
      </p:sp>
      <p:sp>
        <p:nvSpPr>
          <p:cNvPr id="5" name="TextBox 4"/>
          <p:cNvSpPr txBox="1"/>
          <p:nvPr/>
        </p:nvSpPr>
        <p:spPr>
          <a:xfrm>
            <a:off x="381000" y="381000"/>
            <a:ext cx="84582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447801"/>
            <a:ext cx="8763000"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marL="63500"/>
            <a:r>
              <a:rPr lang="en-US" sz="2200" b="1" dirty="0" smtClean="0">
                <a:latin typeface="Gill Sans MT" panose="020B0502020104020203" pitchFamily="34" charset="0"/>
              </a:rPr>
              <a:t>Va. Code §38.2206(B)</a:t>
            </a:r>
            <a:r>
              <a:rPr lang="en-US" sz="2200" dirty="0" smtClean="0">
                <a:latin typeface="Gill Sans MT" panose="020B0502020104020203" pitchFamily="34" charset="0"/>
              </a:rPr>
              <a:t> defines “uninsured motor vehicle” as follows:</a:t>
            </a:r>
          </a:p>
          <a:p>
            <a:pPr marL="336550"/>
            <a:r>
              <a:rPr lang="en-US" sz="2200" dirty="0" smtClean="0">
                <a:latin typeface="Gill Sans MT" panose="020B0502020104020203" pitchFamily="34" charset="0"/>
              </a:rPr>
              <a:t>… a motor vehicle for which </a:t>
            </a:r>
          </a:p>
          <a:p>
            <a:pPr marL="850900" indent="-514350">
              <a:buAutoNum type="romanLcParenBoth"/>
            </a:pPr>
            <a:r>
              <a:rPr lang="en-US" sz="2200" dirty="0" smtClean="0">
                <a:latin typeface="Gill Sans MT" panose="020B0502020104020203" pitchFamily="34" charset="0"/>
              </a:rPr>
              <a:t>there is no bodily injury liability insurance and property damage liability insurance in the amounts specified by </a:t>
            </a:r>
            <a:r>
              <a:rPr lang="en-US" sz="2200" b="1" dirty="0" smtClean="0">
                <a:latin typeface="Gill Sans MT" panose="020B0502020104020203" pitchFamily="34" charset="0"/>
              </a:rPr>
              <a:t>§46.2-472</a:t>
            </a:r>
            <a:r>
              <a:rPr lang="en-US" sz="2200" dirty="0" smtClean="0">
                <a:latin typeface="Gill Sans MT" panose="020B0502020104020203" pitchFamily="34" charset="0"/>
              </a:rPr>
              <a:t>,</a:t>
            </a:r>
          </a:p>
          <a:p>
            <a:pPr marL="850900" indent="-514350">
              <a:buAutoNum type="romanLcParenBoth"/>
            </a:pPr>
            <a:r>
              <a:rPr lang="en-US" sz="2200" dirty="0" smtClean="0">
                <a:latin typeface="Gill Sans MT" panose="020B0502020104020203" pitchFamily="34" charset="0"/>
              </a:rPr>
              <a:t>There is such insurance but the insurer writing the insurance denies coverage for any reason whatsoever, including failure or refusal of the insured to cooperate with the insurer, </a:t>
            </a:r>
          </a:p>
          <a:p>
            <a:pPr marL="850900" indent="-514350">
              <a:buAutoNum type="romanLcParenBoth"/>
            </a:pPr>
            <a:r>
              <a:rPr lang="en-US" sz="2200" dirty="0" smtClean="0">
                <a:latin typeface="Gill Sans MT" panose="020B0502020104020203" pitchFamily="34" charset="0"/>
              </a:rPr>
              <a:t>There is no bond or deposit of money or securities in lieu of such insurance, or</a:t>
            </a:r>
          </a:p>
          <a:p>
            <a:pPr marL="850900" indent="-514350">
              <a:buAutoNum type="romanLcParenBoth"/>
            </a:pPr>
            <a:r>
              <a:rPr lang="en-US" sz="2200" dirty="0" smtClean="0">
                <a:latin typeface="Gill Sans MT" panose="020B0502020104020203" pitchFamily="34" charset="0"/>
              </a:rPr>
              <a:t>The owner of the motor vehicle has not qualified as a self-insurer under the provisions of </a:t>
            </a:r>
            <a:r>
              <a:rPr lang="en-US" sz="2200" b="1" dirty="0" smtClean="0">
                <a:latin typeface="Gill Sans MT" panose="020B0502020104020203" pitchFamily="34" charset="0"/>
              </a:rPr>
              <a:t>Va. Code §46.2-368.</a:t>
            </a:r>
            <a:r>
              <a:rPr lang="en-US" sz="2200" dirty="0" smtClean="0">
                <a:latin typeface="Gill Sans MT" panose="020B0502020104020203" pitchFamily="34" charset="0"/>
              </a:rPr>
              <a:t> A motor vehicle shall be deemed uninsured if its owner or operator is unknown</a:t>
            </a:r>
          </a:p>
          <a:p>
            <a:endParaRPr lang="en-US" sz="2200" b="1" u="sng" dirty="0" smtClean="0">
              <a:latin typeface="Gill Sans MT" panose="020B0502020104020203" pitchFamily="34" charset="0"/>
            </a:endParaRPr>
          </a:p>
          <a:p>
            <a:pPr marL="465138"/>
            <a:endParaRPr lang="en-US" sz="2200" b="1" u="sng" dirty="0">
              <a:latin typeface="Gill Sans MT" panose="020B0502020104020203" pitchFamily="34" charset="0"/>
            </a:endParaRPr>
          </a:p>
        </p:txBody>
      </p:sp>
      <p:sp>
        <p:nvSpPr>
          <p:cNvPr id="5" name="TextBox 4"/>
          <p:cNvSpPr txBox="1"/>
          <p:nvPr/>
        </p:nvSpPr>
        <p:spPr>
          <a:xfrm>
            <a:off x="381000" y="381000"/>
            <a:ext cx="84582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97082"/>
            <a:ext cx="8763000"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In </a:t>
            </a:r>
            <a:r>
              <a:rPr lang="en-US" sz="2400" b="1" u="sng" dirty="0" smtClean="0">
                <a:latin typeface="Gill Sans MT" panose="020B0502020104020203" pitchFamily="34" charset="0"/>
              </a:rPr>
              <a:t>Bryant v. State Farm Mutual Automobile Insurance Co.</a:t>
            </a:r>
            <a:r>
              <a:rPr lang="en-US" sz="2400" b="1" dirty="0" smtClean="0">
                <a:latin typeface="Gill Sans MT" panose="020B0502020104020203" pitchFamily="34" charset="0"/>
              </a:rPr>
              <a:t>, 205 Va. 897, 140 S.E.2d 817 (1965)</a:t>
            </a:r>
            <a:r>
              <a:rPr lang="en-US" sz="2400" dirty="0" smtClean="0">
                <a:latin typeface="Gill Sans MT" panose="020B0502020104020203" pitchFamily="34" charset="0"/>
              </a:rPr>
              <a:t> the Virginia Supreme Court held stacking of UM coverage was permitted.</a:t>
            </a:r>
          </a:p>
          <a:p>
            <a:endParaRPr lang="en-US" sz="2400" dirty="0">
              <a:latin typeface="Gill Sans MT" panose="020B0502020104020203" pitchFamily="34" charset="0"/>
            </a:endParaRPr>
          </a:p>
          <a:p>
            <a:r>
              <a:rPr lang="en-US" sz="2400" dirty="0" smtClean="0">
                <a:latin typeface="Gill Sans MT" panose="020B0502020104020203" pitchFamily="34" charset="0"/>
              </a:rPr>
              <a:t>In </a:t>
            </a:r>
            <a:r>
              <a:rPr lang="en-US" sz="2400" b="1" u="sng" dirty="0" err="1" smtClean="0">
                <a:latin typeface="Gill Sans MT" panose="020B0502020104020203" pitchFamily="34" charset="0"/>
              </a:rPr>
              <a:t>Goodville</a:t>
            </a:r>
            <a:r>
              <a:rPr lang="en-US" sz="2400" b="1" u="sng" dirty="0" smtClean="0">
                <a:latin typeface="Gill Sans MT" panose="020B0502020104020203" pitchFamily="34" charset="0"/>
              </a:rPr>
              <a:t> Mutual v. </a:t>
            </a:r>
            <a:r>
              <a:rPr lang="en-US" sz="2400" b="1" u="sng" dirty="0" err="1" smtClean="0">
                <a:latin typeface="Gill Sans MT" panose="020B0502020104020203" pitchFamily="34" charset="0"/>
              </a:rPr>
              <a:t>Borror</a:t>
            </a:r>
            <a:r>
              <a:rPr lang="en-US" sz="2400" b="1" dirty="0" smtClean="0">
                <a:latin typeface="Gill Sans MT" panose="020B0502020104020203" pitchFamily="34" charset="0"/>
              </a:rPr>
              <a:t>, 221 Va. 967,275 S.E.2d 625 (1981)</a:t>
            </a:r>
            <a:r>
              <a:rPr lang="en-US" sz="2400" dirty="0" smtClean="0">
                <a:latin typeface="Gill Sans MT" panose="020B0502020104020203" pitchFamily="34" charset="0"/>
              </a:rPr>
              <a:t>, the Court held stacking could be denied when not permitted by the plain, unmistakable language of the policy.</a:t>
            </a:r>
          </a:p>
          <a:p>
            <a:endParaRPr lang="en-US" sz="2400" dirty="0">
              <a:latin typeface="Gill Sans MT" panose="020B0502020104020203" pitchFamily="34" charset="0"/>
            </a:endParaRPr>
          </a:p>
          <a:p>
            <a:endParaRPr lang="en-US" sz="2400" b="1" u="sng" dirty="0" smtClean="0">
              <a:latin typeface="Gill Sans MT" panose="020B0502020104020203" pitchFamily="34" charset="0"/>
            </a:endParaRPr>
          </a:p>
          <a:p>
            <a:pPr marL="465138"/>
            <a:endParaRPr lang="en-US" sz="2400" b="1" u="sng" dirty="0">
              <a:latin typeface="Gill Sans MT" panose="020B0502020104020203" pitchFamily="34" charset="0"/>
            </a:endParaRPr>
          </a:p>
        </p:txBody>
      </p:sp>
      <p:sp>
        <p:nvSpPr>
          <p:cNvPr id="6" name="TextBox 5"/>
          <p:cNvSpPr txBox="1"/>
          <p:nvPr/>
        </p:nvSpPr>
        <p:spPr>
          <a:xfrm>
            <a:off x="381000" y="381000"/>
            <a:ext cx="84582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81000"/>
            <a:ext cx="84582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pic>
        <p:nvPicPr>
          <p:cNvPr id="13314" name="Picture 2" descr="C:\Users\Janelle\Documents\My Dropbox\VSB\Insurance PP\ca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800" y="2590800"/>
            <a:ext cx="2241550" cy="6812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anelle\Documents\My Dropbox\VSB\Insurance PP\ca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800" y="3272055"/>
            <a:ext cx="2241550" cy="681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anelle\Documents\My Dropbox\VSB\Insurance PP\ca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800" y="3966945"/>
            <a:ext cx="2241550" cy="68125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Janelle\Documents\My Dropbox\VSB\Insurance PP\imagesCA3BU5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626538"/>
            <a:ext cx="1981200" cy="726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anelle\Documents\My Dropbox\VSB\Insurance PP\imagesCA3BU5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52800"/>
            <a:ext cx="1981200" cy="726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anelle\Documents\My Dropbox\VSB\Insurance PP\imagesCA3BU5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38600"/>
            <a:ext cx="1981200" cy="726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anelle\Documents\My Dropbox\VSB\Insurance PP\imagesCA3BU5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60138"/>
            <a:ext cx="1981200" cy="726262"/>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0748" y="1586724"/>
            <a:ext cx="204716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447800"/>
            <a:ext cx="2588749" cy="65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21524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763000" cy="6001643"/>
          </a:xfrm>
          <a:prstGeom prst="rect">
            <a:avLst/>
          </a:prstGeom>
          <a:noFill/>
        </p:spPr>
        <p:txBody>
          <a:bodyPr wrap="square" rtlCol="0">
            <a:spAutoFit/>
          </a:bodyPr>
          <a:lstStyle/>
          <a:p>
            <a:r>
              <a:rPr lang="en-US" sz="2400" dirty="0" smtClean="0">
                <a:latin typeface="Gill Sans MT" panose="020B0502020104020203" pitchFamily="34" charset="0"/>
              </a:rPr>
              <a:t>An insured may recover pursuant to his employer’s UM policy, in addition to recovering available workman’s compensation benefits when injured by an uninsured motorist who is a stranger to his employment, </a:t>
            </a:r>
            <a:r>
              <a:rPr lang="en-US" sz="2400" b="1" u="sng" dirty="0" smtClean="0">
                <a:latin typeface="Gill Sans MT" panose="020B0502020104020203" pitchFamily="34" charset="0"/>
              </a:rPr>
              <a:t>Fidelity &amp; Casualty Co. v. </a:t>
            </a:r>
            <a:r>
              <a:rPr lang="en-US" sz="2400" b="1" u="sng" dirty="0" err="1" smtClean="0">
                <a:latin typeface="Gill Sans MT" panose="020B0502020104020203" pitchFamily="34" charset="0"/>
              </a:rPr>
              <a:t>Futrell</a:t>
            </a:r>
            <a:r>
              <a:rPr lang="en-US" sz="2400" b="1" dirty="0" smtClean="0">
                <a:latin typeface="Gill Sans MT" panose="020B0502020104020203" pitchFamily="34" charset="0"/>
              </a:rPr>
              <a:t>, 211 Va. 751, 180 S.E.2d 502 (1971)</a:t>
            </a:r>
            <a:endParaRPr lang="en-US" sz="2400" dirty="0" smtClean="0">
              <a:latin typeface="Gill Sans MT" panose="020B0502020104020203" pitchFamily="34" charset="0"/>
            </a:endParaRPr>
          </a:p>
          <a:p>
            <a:endParaRPr lang="en-US" sz="2400" dirty="0" smtClean="0">
              <a:latin typeface="Gill Sans MT" panose="020B0502020104020203" pitchFamily="34" charset="0"/>
            </a:endParaRPr>
          </a:p>
          <a:p>
            <a:endParaRPr lang="en-US" sz="2400" dirty="0">
              <a:latin typeface="Gill Sans MT" panose="020B0502020104020203" pitchFamily="34" charset="0"/>
            </a:endParaRPr>
          </a:p>
          <a:p>
            <a:r>
              <a:rPr lang="en-US" sz="2400" b="1" dirty="0" smtClean="0">
                <a:latin typeface="Gill Sans MT" panose="020B0502020104020203" pitchFamily="34" charset="0"/>
              </a:rPr>
              <a:t>Va. Code §38.2-2206</a:t>
            </a:r>
            <a:r>
              <a:rPr lang="en-US" sz="2400" dirty="0" smtClean="0">
                <a:latin typeface="Gill Sans MT" panose="020B0502020104020203" pitchFamily="34" charset="0"/>
              </a:rPr>
              <a:t> provides the order of priority for UIM </a:t>
            </a:r>
            <a:r>
              <a:rPr lang="en-US" sz="2400" dirty="0" err="1" smtClean="0">
                <a:latin typeface="Gill Sans MT" panose="020B0502020104020203" pitchFamily="34" charset="0"/>
              </a:rPr>
              <a:t>coverages</a:t>
            </a:r>
            <a:r>
              <a:rPr lang="en-US" sz="2400" dirty="0" smtClean="0">
                <a:latin typeface="Gill Sans MT" panose="020B0502020104020203" pitchFamily="34" charset="0"/>
              </a:rPr>
              <a:t>:</a:t>
            </a:r>
          </a:p>
          <a:p>
            <a:pPr marL="730250" indent="-457200">
              <a:buFont typeface="+mj-lt"/>
              <a:buAutoNum type="arabicPeriod"/>
            </a:pPr>
            <a:r>
              <a:rPr lang="en-US" sz="2400" dirty="0" smtClean="0">
                <a:latin typeface="Gill Sans MT" panose="020B0502020104020203" pitchFamily="34" charset="0"/>
              </a:rPr>
              <a:t>Coverage on the vehicle occupied by the claimant</a:t>
            </a:r>
          </a:p>
          <a:p>
            <a:pPr marL="730250" indent="-457200">
              <a:buFont typeface="+mj-lt"/>
              <a:buAutoNum type="arabicPeriod"/>
            </a:pPr>
            <a:r>
              <a:rPr lang="en-US" sz="2400" dirty="0" smtClean="0">
                <a:latin typeface="Gill Sans MT" panose="020B0502020104020203" pitchFamily="34" charset="0"/>
              </a:rPr>
              <a:t>Other coverage wherein the claimant is a named insured, and </a:t>
            </a:r>
          </a:p>
          <a:p>
            <a:pPr marL="730250" indent="-457200">
              <a:buFont typeface="+mj-lt"/>
              <a:buAutoNum type="arabicPeriod"/>
            </a:pPr>
            <a:r>
              <a:rPr lang="en-US" sz="2400" dirty="0" smtClean="0">
                <a:latin typeface="Gill Sans MT" panose="020B0502020104020203" pitchFamily="34" charset="0"/>
              </a:rPr>
              <a:t>Other coverage wherein the claimant is an insured other than a named insured.</a:t>
            </a:r>
          </a:p>
          <a:p>
            <a:endParaRPr lang="en-US" sz="2400" b="1" dirty="0" smtClean="0">
              <a:latin typeface="Gill Sans MT" panose="020B0502020104020203" pitchFamily="34" charset="0"/>
            </a:endParaRPr>
          </a:p>
          <a:p>
            <a:endParaRPr lang="en-US" sz="2400" b="1" u="sng" dirty="0" smtClean="0">
              <a:latin typeface="Gill Sans MT" panose="020B0502020104020203" pitchFamily="34" charset="0"/>
            </a:endParaRPr>
          </a:p>
          <a:p>
            <a:pPr marL="465138"/>
            <a:endParaRPr lang="en-US" sz="2400" b="1" u="sng" dirty="0">
              <a:latin typeface="Gill Sans MT" panose="020B0502020104020203" pitchFamily="34" charset="0"/>
            </a:endParaRPr>
          </a:p>
        </p:txBody>
      </p:sp>
      <p:sp>
        <p:nvSpPr>
          <p:cNvPr id="5" name="TextBox 4"/>
          <p:cNvSpPr txBox="1"/>
          <p:nvPr/>
        </p:nvSpPr>
        <p:spPr>
          <a:xfrm>
            <a:off x="381000" y="381000"/>
            <a:ext cx="84582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smtClean="0">
                <a:latin typeface="Gill Sans MT" panose="020B0502020104020203" pitchFamily="34" charset="0"/>
              </a:rPr>
              <a:t>UM/UIM</a:t>
            </a:r>
            <a:endParaRPr lang="en-US" sz="3600" b="1"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Business Vehicle Coverage</a:t>
            </a:r>
            <a:endParaRPr lang="en-US" sz="3600" b="1" dirty="0">
              <a:latin typeface="Gill Sans MT" panose="020B0502020104020203" pitchFamily="34" charset="0"/>
            </a:endParaRPr>
          </a:p>
        </p:txBody>
      </p:sp>
      <p:sp>
        <p:nvSpPr>
          <p:cNvPr id="3" name="TextBox 2"/>
          <p:cNvSpPr txBox="1"/>
          <p:nvPr/>
        </p:nvSpPr>
        <p:spPr>
          <a:xfrm>
            <a:off x="381000" y="1343085"/>
            <a:ext cx="8763000" cy="4524315"/>
          </a:xfrm>
          <a:prstGeom prst="rect">
            <a:avLst/>
          </a:prstGeom>
          <a:noFill/>
        </p:spPr>
        <p:txBody>
          <a:bodyPr wrap="square" rtlCol="0">
            <a:spAutoFit/>
          </a:bodyPr>
          <a:lstStyle/>
          <a:p>
            <a:pPr marL="465138" indent="-401638">
              <a:buFont typeface="Arial" pitchFamily="34" charset="0"/>
              <a:buChar char="•"/>
            </a:pPr>
            <a:r>
              <a:rPr lang="en-US" sz="2400" dirty="0" smtClean="0">
                <a:latin typeface="Gill Sans MT" panose="020B0502020104020203" pitchFamily="34" charset="0"/>
              </a:rPr>
              <a:t>An office manager stops by the office supply store to pick up some items for work on her way back from lunch.</a:t>
            </a:r>
          </a:p>
          <a:p>
            <a:pPr marL="465138" indent="-401638">
              <a:buFont typeface="Arial" pitchFamily="34" charset="0"/>
              <a:buChar char="•"/>
            </a:pPr>
            <a:r>
              <a:rPr lang="en-US" sz="2400" dirty="0" smtClean="0">
                <a:latin typeface="Gill Sans MT" panose="020B0502020104020203" pitchFamily="34" charset="0"/>
              </a:rPr>
              <a:t>On the way home, a supervisor stops by a client’s office to leave a product sample.</a:t>
            </a:r>
          </a:p>
          <a:p>
            <a:pPr marL="465138" indent="-401638">
              <a:buFont typeface="Arial" pitchFamily="34" charset="0"/>
              <a:buChar char="•"/>
            </a:pPr>
            <a:r>
              <a:rPr lang="en-US" sz="2400" dirty="0" smtClean="0">
                <a:latin typeface="Gill Sans MT" panose="020B0502020104020203" pitchFamily="34" charset="0"/>
              </a:rPr>
              <a:t>While on vacation, a salesperson driving his personal vehicle makes a brief stop to visit a customer.</a:t>
            </a:r>
          </a:p>
          <a:p>
            <a:pPr marL="465138" indent="-401638">
              <a:buFont typeface="Arial" pitchFamily="34" charset="0"/>
              <a:buChar char="•"/>
            </a:pPr>
            <a:endParaRPr lang="en-US" sz="2400" dirty="0">
              <a:latin typeface="Gill Sans MT" panose="020B0502020104020203" pitchFamily="34" charset="0"/>
            </a:endParaRPr>
          </a:p>
          <a:p>
            <a:pPr marL="465138" indent="-401638"/>
            <a:r>
              <a:rPr lang="en-US" sz="2400" dirty="0" smtClean="0">
                <a:latin typeface="Gill Sans MT" panose="020B0502020104020203" pitchFamily="34" charset="0"/>
              </a:rPr>
              <a:t>In general, one has three options for which vehicles to cover.</a:t>
            </a:r>
          </a:p>
          <a:p>
            <a:pPr marL="465138" indent="-401638">
              <a:buFont typeface="Arial" pitchFamily="34" charset="0"/>
              <a:buChar char="•"/>
            </a:pPr>
            <a:r>
              <a:rPr lang="en-US" sz="2400" dirty="0" smtClean="0">
                <a:latin typeface="Gill Sans MT" panose="020B0502020104020203" pitchFamily="34" charset="0"/>
              </a:rPr>
              <a:t>Autos the business owns</a:t>
            </a:r>
          </a:p>
          <a:p>
            <a:pPr marL="465138" indent="-401638">
              <a:buFont typeface="Arial" pitchFamily="34" charset="0"/>
              <a:buChar char="•"/>
            </a:pPr>
            <a:r>
              <a:rPr lang="en-US" sz="2400" dirty="0" smtClean="0">
                <a:latin typeface="Gill Sans MT" panose="020B0502020104020203" pitchFamily="34" charset="0"/>
              </a:rPr>
              <a:t>All autos the business owns, hires or leases</a:t>
            </a:r>
          </a:p>
          <a:p>
            <a:pPr marL="465138" indent="-401638">
              <a:buFont typeface="Arial" pitchFamily="34" charset="0"/>
              <a:buChar char="•"/>
            </a:pPr>
            <a:r>
              <a:rPr lang="en-US" sz="2400" dirty="0" smtClean="0">
                <a:latin typeface="Gill Sans MT" panose="020B0502020104020203" pitchFamily="34" charset="0"/>
              </a:rPr>
              <a:t>All autos used for the business, including those that the business does not own, hire or lease</a:t>
            </a:r>
            <a:endParaRPr lang="en-US" sz="2400" dirty="0">
              <a:latin typeface="Gill Sans MT" panose="020B0502020104020203" pitchFamily="34"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278" y="146110"/>
            <a:ext cx="20574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19748"/>
            <a:ext cx="8763000" cy="5632311"/>
          </a:xfrm>
          <a:prstGeom prst="rect">
            <a:avLst/>
          </a:prstGeom>
          <a:noFill/>
        </p:spPr>
        <p:txBody>
          <a:bodyPr wrap="square" rtlCol="0">
            <a:spAutoFit/>
          </a:bodyPr>
          <a:lstStyle/>
          <a:p>
            <a:pPr marL="730250" indent="-457200">
              <a:buFont typeface="+mj-lt"/>
              <a:buAutoNum type="arabicPeriod"/>
            </a:pPr>
            <a:r>
              <a:rPr lang="en-US" sz="2400" u="sng" dirty="0" smtClean="0">
                <a:latin typeface="Gill Sans MT" panose="020B0502020104020203" pitchFamily="34" charset="0"/>
              </a:rPr>
              <a:t>Definition</a:t>
            </a:r>
            <a:r>
              <a:rPr lang="en-US" sz="2400" dirty="0" smtClean="0">
                <a:latin typeface="Gill Sans MT" panose="020B0502020104020203" pitchFamily="34" charset="0"/>
              </a:rPr>
              <a:t>: “Homeowners insurance” is defined by </a:t>
            </a:r>
            <a:r>
              <a:rPr lang="en-US" sz="2400" b="1" dirty="0" smtClean="0">
                <a:latin typeface="Gill Sans MT" panose="020B0502020104020203" pitchFamily="34" charset="0"/>
              </a:rPr>
              <a:t>Va. Code §38.2-130</a:t>
            </a:r>
            <a:r>
              <a:rPr lang="en-US" sz="2400" dirty="0" smtClean="0">
                <a:latin typeface="Gill Sans MT" panose="020B0502020104020203" pitchFamily="34" charset="0"/>
              </a:rPr>
              <a:t> as a combination multi-peril policy containing “fire, miscellaneous property, and liability </a:t>
            </a:r>
            <a:r>
              <a:rPr lang="en-US" sz="2400" dirty="0" err="1" smtClean="0">
                <a:latin typeface="Gill Sans MT" panose="020B0502020104020203" pitchFamily="34" charset="0"/>
              </a:rPr>
              <a:t>coverages</a:t>
            </a:r>
            <a:r>
              <a:rPr lang="en-US" sz="2400" dirty="0" smtClean="0">
                <a:latin typeface="Gill Sans MT" panose="020B0502020104020203" pitchFamily="34" charset="0"/>
              </a:rPr>
              <a:t>,” insuring owner-occupied residential real property. These policies typically contain medical expense coverage also.</a:t>
            </a:r>
          </a:p>
          <a:p>
            <a:pPr marL="730250" indent="-457200">
              <a:buFont typeface="+mj-lt"/>
              <a:buAutoNum type="arabicPeriod"/>
            </a:pPr>
            <a:endParaRPr lang="en-US" sz="2400" dirty="0" smtClean="0">
              <a:latin typeface="Gill Sans MT" panose="020B0502020104020203" pitchFamily="34" charset="0"/>
            </a:endParaRPr>
          </a:p>
          <a:p>
            <a:pPr marL="730250" indent="-457200">
              <a:buFont typeface="+mj-lt"/>
              <a:buAutoNum type="arabicPeriod"/>
            </a:pPr>
            <a:endParaRPr lang="en-US" sz="2400" dirty="0">
              <a:latin typeface="Gill Sans MT" panose="020B0502020104020203" pitchFamily="34" charset="0"/>
            </a:endParaRPr>
          </a:p>
          <a:p>
            <a:pPr marL="730250" indent="-457200">
              <a:buFont typeface="+mj-lt"/>
              <a:buAutoNum type="arabicPeriod"/>
            </a:pPr>
            <a:endParaRPr lang="en-US" sz="2400" dirty="0" smtClean="0">
              <a:latin typeface="Gill Sans MT" panose="020B0502020104020203" pitchFamily="34" charset="0"/>
            </a:endParaRPr>
          </a:p>
          <a:p>
            <a:pPr marL="730250" indent="-457200">
              <a:buFont typeface="+mj-lt"/>
              <a:buAutoNum type="arabicPeriod"/>
            </a:pPr>
            <a:endParaRPr lang="en-US" sz="2400" dirty="0" smtClean="0">
              <a:latin typeface="Gill Sans MT" panose="020B0502020104020203" pitchFamily="34" charset="0"/>
            </a:endParaRPr>
          </a:p>
          <a:p>
            <a:pPr marL="730250" indent="-457200">
              <a:buFont typeface="+mj-lt"/>
              <a:buAutoNum type="arabicPeriod"/>
            </a:pPr>
            <a:endParaRPr lang="en-US" sz="2400" dirty="0">
              <a:latin typeface="Gill Sans MT" panose="020B0502020104020203" pitchFamily="34" charset="0"/>
            </a:endParaRPr>
          </a:p>
          <a:p>
            <a:pPr marL="730250" indent="-457200">
              <a:buFont typeface="+mj-lt"/>
              <a:buAutoNum type="arabicPeriod"/>
            </a:pPr>
            <a:endParaRPr lang="en-US" sz="2400" dirty="0" smtClean="0">
              <a:latin typeface="Gill Sans MT" panose="020B0502020104020203" pitchFamily="34" charset="0"/>
            </a:endParaRPr>
          </a:p>
          <a:p>
            <a:pPr marL="730250" indent="-457200">
              <a:buFont typeface="+mj-lt"/>
              <a:buAutoNum type="arabicPeriod"/>
            </a:pPr>
            <a:r>
              <a:rPr lang="en-US" sz="2400" u="sng" dirty="0" smtClean="0">
                <a:latin typeface="Gill Sans MT" panose="020B0502020104020203" pitchFamily="34" charset="0"/>
              </a:rPr>
              <a:t>Liability Coverage</a:t>
            </a:r>
            <a:r>
              <a:rPr lang="en-US" sz="2400" dirty="0" smtClean="0">
                <a:latin typeface="Gill Sans MT" panose="020B0502020104020203" pitchFamily="34" charset="0"/>
              </a:rPr>
              <a:t>: Homeowners insurance provides coverage for the actions of the insured.</a:t>
            </a:r>
          </a:p>
          <a:p>
            <a:endParaRPr lang="en-US" sz="2400" b="1" u="sng" dirty="0" smtClean="0">
              <a:latin typeface="Gill Sans MT" panose="020B0502020104020203" pitchFamily="34" charset="0"/>
            </a:endParaRPr>
          </a:p>
          <a:p>
            <a:pPr marL="465138"/>
            <a:endParaRPr lang="en-US" sz="2400" b="1" u="sng" dirty="0">
              <a:latin typeface="Gill Sans MT" panose="020B0502020104020203" pitchFamily="34" charset="0"/>
            </a:endParaRPr>
          </a:p>
        </p:txBody>
      </p:sp>
      <p:sp>
        <p:nvSpPr>
          <p:cNvPr id="5" name="TextBox 4"/>
          <p:cNvSpPr txBox="1"/>
          <p:nvPr/>
        </p:nvSpPr>
        <p:spPr>
          <a:xfrm>
            <a:off x="381000" y="3810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Homeowners Insurance </a:t>
            </a:r>
            <a:endParaRPr lang="en-US" sz="3600" b="1" dirty="0">
              <a:latin typeface="Gill Sans MT" panose="020B0502020104020203" pitchFamily="34" charset="0"/>
            </a:endParaRPr>
          </a:p>
        </p:txBody>
      </p:sp>
      <p:pic>
        <p:nvPicPr>
          <p:cNvPr id="6146" name="Picture 2" descr="C:\Users\Janelle\Documents\My Dropbox\VSB\Insurance PP\house with fami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69729"/>
            <a:ext cx="1417638" cy="10906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2543175" cy="18002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0" y="3328987"/>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54753"/>
            <a:ext cx="8763000" cy="4893647"/>
          </a:xfrm>
          <a:prstGeom prst="rect">
            <a:avLst/>
          </a:prstGeom>
          <a:noFill/>
          <a:effectLst>
            <a:outerShdw blurRad="50800" dist="38100" dir="2700000" algn="tl" rotWithShape="0">
              <a:prstClr val="black">
                <a:alpha val="40000"/>
              </a:prstClr>
            </a:outerShdw>
          </a:effectLst>
        </p:spPr>
        <p:txBody>
          <a:bodyPr wrap="square" rtlCol="0">
            <a:spAutoFit/>
          </a:bodyPr>
          <a:lstStyle/>
          <a:p>
            <a:pPr marL="730250" indent="-457200">
              <a:buAutoNum type="arabicPeriod" startAt="3"/>
            </a:pPr>
            <a:r>
              <a:rPr lang="en-US" sz="2400" u="sng" dirty="0" smtClean="0">
                <a:latin typeface="Gill Sans MT" panose="020B0502020104020203" pitchFamily="34" charset="0"/>
              </a:rPr>
              <a:t>Exclusions</a:t>
            </a:r>
            <a:r>
              <a:rPr lang="en-US" sz="2400" dirty="0" smtClean="0">
                <a:latin typeface="Gill Sans MT" panose="020B0502020104020203" pitchFamily="34" charset="0"/>
              </a:rPr>
              <a:t>: Generally, but not always, activities involving motor vehicles are excluded from homeowners coverage. When an injury results from the use of a moped, mini-bike, go-kart, or other recreational vehicle, the policy language should be studied carefully.</a:t>
            </a:r>
          </a:p>
          <a:p>
            <a:pPr marL="730250" indent="-457200"/>
            <a:endParaRPr lang="en-US" sz="2400" u="sng" dirty="0" smtClean="0">
              <a:latin typeface="Gill Sans MT" panose="020B0502020104020203" pitchFamily="34" charset="0"/>
            </a:endParaRPr>
          </a:p>
          <a:p>
            <a:pPr marL="730250" indent="-457200"/>
            <a:r>
              <a:rPr lang="en-US" sz="2400" dirty="0">
                <a:latin typeface="Gill Sans MT" panose="020B0502020104020203" pitchFamily="34" charset="0"/>
              </a:rPr>
              <a:t>	</a:t>
            </a:r>
            <a:r>
              <a:rPr lang="en-US" sz="2400" i="1" dirty="0" smtClean="0">
                <a:latin typeface="Gill Sans MT" panose="020B0502020104020203" pitchFamily="34" charset="0"/>
              </a:rPr>
              <a:t>See </a:t>
            </a:r>
            <a:r>
              <a:rPr lang="en-US" sz="2400" b="1" dirty="0" smtClean="0">
                <a:latin typeface="Gill Sans MT" panose="020B0502020104020203" pitchFamily="34" charset="0"/>
              </a:rPr>
              <a:t>State Farm v. Powell, 227 Va. 492, 318 S.E.2d 393 (1984)</a:t>
            </a:r>
            <a:r>
              <a:rPr lang="en-US" sz="2400" dirty="0" smtClean="0">
                <a:latin typeface="Gill Sans MT" panose="020B0502020104020203" pitchFamily="34" charset="0"/>
              </a:rPr>
              <a:t>, where plaintiff’s decedent was killed when a shotgun resting in a gun rack discharged. The Virginia Supreme Court held the personal liability provisions of the defendant’s homeowners policy provided coverage.</a:t>
            </a:r>
          </a:p>
          <a:p>
            <a:endParaRPr lang="en-US" sz="2400" b="1" u="sng" dirty="0" smtClean="0">
              <a:latin typeface="Gill Sans MT" panose="020B0502020104020203" pitchFamily="34" charset="0"/>
            </a:endParaRPr>
          </a:p>
          <a:p>
            <a:pPr marL="465138"/>
            <a:endParaRPr lang="en-US" sz="2400" b="1" u="sng" dirty="0">
              <a:latin typeface="Gill Sans MT" panose="020B0502020104020203"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152" y="5085890"/>
            <a:ext cx="2131341" cy="159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3810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Homeowners Insurance </a:t>
            </a:r>
            <a:endParaRPr lang="en-US" sz="3600" b="1" dirty="0">
              <a:latin typeface="Gill Sans MT" panose="020B0502020104020203" pitchFamily="34" charset="0"/>
            </a:endParaRPr>
          </a:p>
        </p:txBody>
      </p:sp>
      <p:pic>
        <p:nvPicPr>
          <p:cNvPr id="10" name="Picture 2" descr="C:\Users\Janelle\Documents\My Dropbox\VSB\Insurance PP\house with famil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69729"/>
            <a:ext cx="1417638" cy="109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Homeowners Insurance </a:t>
            </a:r>
            <a:endParaRPr lang="en-US" sz="3600" b="1" dirty="0">
              <a:latin typeface="Gill Sans MT" panose="020B0502020104020203" pitchFamily="34" charset="0"/>
            </a:endParaRPr>
          </a:p>
        </p:txBody>
      </p:sp>
      <p:sp>
        <p:nvSpPr>
          <p:cNvPr id="4" name="TextBox 3"/>
          <p:cNvSpPr txBox="1"/>
          <p:nvPr/>
        </p:nvSpPr>
        <p:spPr>
          <a:xfrm>
            <a:off x="0" y="1478340"/>
            <a:ext cx="876300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marL="922338" indent="-457200">
              <a:buAutoNum type="arabicPeriod" startAt="4"/>
            </a:pPr>
            <a:r>
              <a:rPr lang="en-US" sz="2400" dirty="0" smtClean="0">
                <a:latin typeface="Gill Sans MT" panose="020B0502020104020203" pitchFamily="34" charset="0"/>
              </a:rPr>
              <a:t>The liability portion of the typical homeowner’s insurance policy covers unintentional acts and not intentional acts. Criminal acts excluded as well. </a:t>
            </a:r>
            <a:endParaRPr lang="en-US" sz="2400" dirty="0">
              <a:latin typeface="Gill Sans MT" panose="020B0502020104020203" pitchFamily="34" charset="0"/>
            </a:endParaRPr>
          </a:p>
          <a:p>
            <a:pPr marL="922338" indent="-457200"/>
            <a:endParaRPr lang="en-US" sz="2400" dirty="0" smtClean="0">
              <a:latin typeface="Gill Sans MT" panose="020B0502020104020203" pitchFamily="34" charset="0"/>
            </a:endParaRPr>
          </a:p>
        </p:txBody>
      </p:sp>
      <p:pic>
        <p:nvPicPr>
          <p:cNvPr id="5" name="Picture 2" descr="C:\Users\Janelle\Documents\My Dropbox\VSB\Insurance PP\house with fami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69729"/>
            <a:ext cx="1417638" cy="1090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00300" y="3124200"/>
            <a:ext cx="44196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 descr="C:\Users\Janelle\Documents\My Dropbox\VSB\Insurance PP\imagesCAQBNF2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862" y="3378545"/>
            <a:ext cx="1646238" cy="1774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183835"/>
            <a:ext cx="1222858" cy="17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9425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33462"/>
            <a:ext cx="8326438" cy="1938992"/>
          </a:xfrm>
          <a:prstGeom prst="rect">
            <a:avLst/>
          </a:prstGeom>
          <a:effectLst>
            <a:outerShdw blurRad="50800" dist="38100" dir="2700000" algn="tl" rotWithShape="0">
              <a:prstClr val="black">
                <a:alpha val="40000"/>
              </a:prstClr>
            </a:outerShdw>
          </a:effectLst>
        </p:spPr>
        <p:txBody>
          <a:bodyPr wrap="square">
            <a:spAutoFit/>
          </a:bodyPr>
          <a:lstStyle/>
          <a:p>
            <a:r>
              <a:rPr lang="en-US" sz="2400" dirty="0">
                <a:latin typeface="Gill Sans MT" panose="020B0502020104020203" pitchFamily="34" charset="0"/>
              </a:rPr>
              <a:t>However, anyone convicted of an alcohol-related offense is required to maintain limits </a:t>
            </a:r>
            <a:r>
              <a:rPr lang="en-US" sz="2400" dirty="0" smtClean="0">
                <a:latin typeface="Gill Sans MT" panose="020B0502020104020203" pitchFamily="34" charset="0"/>
              </a:rPr>
              <a:t>twice those </a:t>
            </a:r>
            <a:r>
              <a:rPr lang="en-US" sz="2400" dirty="0">
                <a:latin typeface="Gill Sans MT" panose="020B0502020104020203" pitchFamily="34" charset="0"/>
              </a:rPr>
              <a:t>specified by </a:t>
            </a:r>
            <a:r>
              <a:rPr lang="en-US" sz="2400" b="1" dirty="0">
                <a:latin typeface="Gill Sans MT" panose="020B0502020104020203" pitchFamily="34" charset="0"/>
              </a:rPr>
              <a:t>Va. Code Ann. §46.2472</a:t>
            </a:r>
            <a:r>
              <a:rPr lang="en-US" sz="2400" dirty="0">
                <a:latin typeface="Gill Sans MT" panose="020B0502020104020203" pitchFamily="34" charset="0"/>
              </a:rPr>
              <a:t>, in order to obtain a driver's license within </a:t>
            </a:r>
            <a:r>
              <a:rPr lang="en-US" sz="2400" dirty="0" smtClean="0">
                <a:latin typeface="Gill Sans MT" panose="020B0502020104020203" pitchFamily="34" charset="0"/>
              </a:rPr>
              <a:t>three years </a:t>
            </a:r>
            <a:r>
              <a:rPr lang="en-US" sz="2400" dirty="0">
                <a:latin typeface="Gill Sans MT" panose="020B0502020104020203" pitchFamily="34" charset="0"/>
              </a:rPr>
              <a:t>of the time he would otherwise be entitled to receive a license, </a:t>
            </a:r>
            <a:r>
              <a:rPr lang="en-US" sz="2400" b="1" dirty="0">
                <a:latin typeface="Gill Sans MT" panose="020B0502020104020203" pitchFamily="34" charset="0"/>
              </a:rPr>
              <a:t>Va. Code §46.2-316(B</a:t>
            </a:r>
            <a:r>
              <a:rPr lang="en-US" sz="2400" b="1" dirty="0" smtClean="0">
                <a:latin typeface="Gill Sans MT" panose="020B0502020104020203" pitchFamily="34" charset="0"/>
              </a:rPr>
              <a:t>) and </a:t>
            </a:r>
            <a:r>
              <a:rPr lang="en-US" sz="2400" b="1" dirty="0">
                <a:latin typeface="Gill Sans MT" panose="020B0502020104020203" pitchFamily="34" charset="0"/>
              </a:rPr>
              <a:t>(C)</a:t>
            </a:r>
            <a:r>
              <a:rPr lang="en-US" sz="2400" dirty="0">
                <a:latin typeface="Gill Sans MT" panose="020B0502020104020203" pitchFamily="34" charset="0"/>
              </a:rPr>
              <a:t>.</a:t>
            </a:r>
            <a:endParaRPr lang="en-US" sz="3600" dirty="0">
              <a:latin typeface="Gill Sans MT" panose="020B0502020104020203" pitchFamily="34" charset="0"/>
            </a:endParaRPr>
          </a:p>
        </p:txBody>
      </p:sp>
      <p:sp>
        <p:nvSpPr>
          <p:cNvPr id="8" name="TextBox 7"/>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119" y="3200400"/>
            <a:ext cx="4800600" cy="326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46470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Homeowners Insurance </a:t>
            </a:r>
            <a:endParaRPr lang="en-US" sz="3600" b="1" dirty="0">
              <a:latin typeface="Gill Sans MT" panose="020B0502020104020203" pitchFamily="34" charset="0"/>
            </a:endParaRPr>
          </a:p>
        </p:txBody>
      </p:sp>
      <p:sp>
        <p:nvSpPr>
          <p:cNvPr id="4" name="TextBox 3"/>
          <p:cNvSpPr txBox="1"/>
          <p:nvPr/>
        </p:nvSpPr>
        <p:spPr>
          <a:xfrm>
            <a:off x="0" y="1290221"/>
            <a:ext cx="8763000"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922338" indent="-457200"/>
            <a:r>
              <a:rPr lang="en-US" sz="2400" b="1" dirty="0" smtClean="0">
                <a:latin typeface="Gill Sans MT" panose="020B0502020104020203" pitchFamily="34" charset="0"/>
              </a:rPr>
              <a:t>Query</a:t>
            </a:r>
            <a:r>
              <a:rPr lang="en-US" sz="2400" dirty="0" smtClean="0">
                <a:latin typeface="Gill Sans MT" panose="020B0502020104020203" pitchFamily="34" charset="0"/>
              </a:rPr>
              <a:t>: </a:t>
            </a:r>
          </a:p>
          <a:p>
            <a:pPr marL="922338" indent="-457200"/>
            <a:endParaRPr lang="en-US" sz="2400" dirty="0" smtClean="0">
              <a:latin typeface="Gill Sans MT" panose="020B0502020104020203" pitchFamily="34" charset="0"/>
            </a:endParaRPr>
          </a:p>
          <a:p>
            <a:pPr marL="922338" indent="-457200"/>
            <a:r>
              <a:rPr lang="en-US" sz="2400" dirty="0" smtClean="0">
                <a:latin typeface="Gill Sans MT" panose="020B0502020104020203" pitchFamily="34" charset="0"/>
              </a:rPr>
              <a:t>	What if a homeowner mistakenly shoots a friend in his living room, then pleads guilty to Reckless Handling of a Firearm in violation of </a:t>
            </a:r>
            <a:r>
              <a:rPr lang="en-US" sz="2400" b="1" dirty="0" smtClean="0">
                <a:latin typeface="Gill Sans MT" panose="020B0502020104020203" pitchFamily="34" charset="0"/>
              </a:rPr>
              <a:t>Va. Code Section 18.20-56.1</a:t>
            </a:r>
            <a:r>
              <a:rPr lang="en-US" sz="2400" dirty="0" smtClean="0">
                <a:latin typeface="Gill Sans MT" panose="020B0502020104020203" pitchFamily="34" charset="0"/>
              </a:rPr>
              <a:t>, and then gets sued? </a:t>
            </a:r>
          </a:p>
          <a:p>
            <a:pPr marL="922338" indent="-457200"/>
            <a:endParaRPr lang="en-US" sz="2400" dirty="0">
              <a:latin typeface="Gill Sans MT" panose="020B0502020104020203" pitchFamily="34" charset="0"/>
            </a:endParaRPr>
          </a:p>
          <a:p>
            <a:pPr marL="922338" indent="-457200"/>
            <a:r>
              <a:rPr lang="en-US" sz="2400" dirty="0" smtClean="0">
                <a:latin typeface="Gill Sans MT" panose="020B0502020104020203" pitchFamily="34" charset="0"/>
              </a:rPr>
              <a:t>	Does his homeowner’s carrier have a duty to defend him?</a:t>
            </a:r>
          </a:p>
          <a:p>
            <a:pPr marL="922338" indent="-457200"/>
            <a:endParaRPr lang="en-US" sz="2400" dirty="0">
              <a:latin typeface="Gill Sans MT" panose="020B0502020104020203" pitchFamily="34" charset="0"/>
            </a:endParaRPr>
          </a:p>
          <a:p>
            <a:pPr marL="922338" indent="-457200"/>
            <a:r>
              <a:rPr lang="en-US" sz="2400" dirty="0" smtClean="0">
                <a:latin typeface="Gill Sans MT" panose="020B0502020104020203" pitchFamily="34" charset="0"/>
              </a:rPr>
              <a:t>	This case was litigated in the Circuit Court of </a:t>
            </a:r>
            <a:r>
              <a:rPr lang="en-US" sz="2400" dirty="0" err="1" smtClean="0">
                <a:latin typeface="Gill Sans MT" panose="020B0502020104020203" pitchFamily="34" charset="0"/>
              </a:rPr>
              <a:t>Glouchester</a:t>
            </a:r>
            <a:r>
              <a:rPr lang="en-US" sz="2400" dirty="0" smtClean="0">
                <a:latin typeface="Gill Sans MT" panose="020B0502020104020203" pitchFamily="34" charset="0"/>
              </a:rPr>
              <a:t> County as a declaratory judgment action and was not appealed. Can you guess what the Circuit Court judge did?</a:t>
            </a:r>
          </a:p>
        </p:txBody>
      </p:sp>
      <p:pic>
        <p:nvPicPr>
          <p:cNvPr id="5" name="Picture 2" descr="C:\Users\Janelle\Documents\My Dropbox\VSB\Insurance PP\house with fami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69729"/>
            <a:ext cx="1417638"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67611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Commercial General Liability (CGL) or </a:t>
            </a:r>
          </a:p>
          <a:p>
            <a:pPr algn="ctr"/>
            <a:r>
              <a:rPr lang="en-US" sz="3200" b="1" dirty="0" smtClean="0">
                <a:latin typeface="Gill Sans MT" panose="020B0502020104020203" pitchFamily="34" charset="0"/>
              </a:rPr>
              <a:t>Business Owners Policy (BOP)</a:t>
            </a:r>
            <a:endParaRPr lang="en-US" sz="3200" b="1" dirty="0">
              <a:latin typeface="Gill Sans MT" panose="020B0502020104020203" pitchFamily="34" charset="0"/>
            </a:endParaRPr>
          </a:p>
        </p:txBody>
      </p:sp>
      <p:sp>
        <p:nvSpPr>
          <p:cNvPr id="3" name="TextBox 2"/>
          <p:cNvSpPr txBox="1"/>
          <p:nvPr/>
        </p:nvSpPr>
        <p:spPr>
          <a:xfrm>
            <a:off x="304800" y="1647885"/>
            <a:ext cx="8763000"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In any business that is at risk of being sued by a customer, one should have commercial liability insurance to protect against acts of negligence, errors, or omissions.</a:t>
            </a:r>
          </a:p>
          <a:p>
            <a:endParaRPr lang="en-US" sz="2400" dirty="0">
              <a:latin typeface="Gill Sans MT" panose="020B0502020104020203" pitchFamily="34" charset="0"/>
            </a:endParaRPr>
          </a:p>
          <a:p>
            <a:r>
              <a:rPr lang="en-US" sz="2400" dirty="0" smtClean="0">
                <a:latin typeface="Gill Sans MT" panose="020B0502020104020203" pitchFamily="34" charset="0"/>
              </a:rPr>
              <a:t>First of all, a typical CGL provides coverage for claims of bodily injury and property damage caused by “accidents” in coverage “A”. However, policies have coverage “B” as well, which in most cases have broader definitions for personal injury and advertising injury offenses. </a:t>
            </a:r>
            <a:endParaRPr lang="en-US" sz="2400"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917680"/>
            <a:ext cx="8763000"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A typical CGL policy may define “personal injury” as:</a:t>
            </a:r>
          </a:p>
          <a:p>
            <a:pPr marL="692150" indent="-338138">
              <a:buFont typeface="Arial" pitchFamily="34" charset="0"/>
              <a:buChar char="•"/>
            </a:pPr>
            <a:r>
              <a:rPr lang="en-US" sz="2400" dirty="0" smtClean="0">
                <a:latin typeface="Gill Sans MT" panose="020B0502020104020203" pitchFamily="34" charset="0"/>
              </a:rPr>
              <a:t>False arrest or imprisonment;</a:t>
            </a:r>
          </a:p>
          <a:p>
            <a:pPr marL="692150" indent="-338138">
              <a:buFont typeface="Arial" pitchFamily="34" charset="0"/>
              <a:buChar char="•"/>
            </a:pPr>
            <a:r>
              <a:rPr lang="en-US" sz="2400" dirty="0" smtClean="0">
                <a:latin typeface="Gill Sans MT" panose="020B0502020104020203" pitchFamily="34" charset="0"/>
              </a:rPr>
              <a:t>Malicious prosecution;</a:t>
            </a:r>
          </a:p>
        </p:txBody>
      </p:sp>
      <p:sp>
        <p:nvSpPr>
          <p:cNvPr id="4" name="TextBox 3"/>
          <p:cNvSpPr txBox="1"/>
          <p:nvPr/>
        </p:nvSpPr>
        <p:spPr>
          <a:xfrm>
            <a:off x="381000" y="381000"/>
            <a:ext cx="84582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Commercial General Liability (CGL) or </a:t>
            </a:r>
          </a:p>
          <a:p>
            <a:pPr algn="ctr"/>
            <a:r>
              <a:rPr lang="en-US" sz="3200" b="1" dirty="0" smtClean="0">
                <a:latin typeface="Gill Sans MT" panose="020B0502020104020203" pitchFamily="34" charset="0"/>
              </a:rPr>
              <a:t>Business Owners Policy (BOP)</a:t>
            </a:r>
            <a:endParaRPr lang="en-US" sz="3200" b="1" dirty="0">
              <a:latin typeface="Gill Sans MT" panose="020B0502020104020203" pitchFamily="34" charset="0"/>
            </a:endParaRPr>
          </a:p>
        </p:txBody>
      </p:sp>
      <p:pic>
        <p:nvPicPr>
          <p:cNvPr id="20482" name="Picture 2" descr="C:\Users\Janelle\Documents\My Dropbox\VSB\Insurance PP\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912" y="2971800"/>
            <a:ext cx="3761288"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3200400"/>
            <a:ext cx="4876800"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marL="692150" indent="-338138">
              <a:buFont typeface="Arial" pitchFamily="34" charset="0"/>
              <a:buChar char="•"/>
            </a:pPr>
            <a:r>
              <a:rPr lang="en-US" sz="2200" dirty="0">
                <a:latin typeface="Gill Sans MT" panose="020B0502020104020203" pitchFamily="34" charset="0"/>
              </a:rPr>
              <a:t>The wrongful eviction from, wrongful entry into, or invasion of the right of private occupancy of a room, dwelling, or premises that a person occupies, provided that the wrongful action is performed by or on behalf of the owner, landlord, or lessor of that property;</a:t>
            </a:r>
          </a:p>
          <a:p>
            <a:pPr marL="401638" indent="400050">
              <a:buFont typeface="Arial" pitchFamily="34" charset="0"/>
              <a:buChar char="•"/>
            </a:pPr>
            <a:endParaRPr lang="en-US" sz="2200" dirty="0">
              <a:latin typeface="Gill Sans MT" panose="020B0502020104020203" pitchFamily="34" charset="0"/>
            </a:endParaRPr>
          </a:p>
          <a:p>
            <a:endParaRPr lang="en-US" sz="2200" dirty="0"/>
          </a:p>
        </p:txBody>
      </p:sp>
      <p:sp>
        <p:nvSpPr>
          <p:cNvPr id="8" name="Rectangle 7"/>
          <p:cNvSpPr/>
          <p:nvPr/>
        </p:nvSpPr>
        <p:spPr>
          <a:xfrm>
            <a:off x="5087851" y="5713199"/>
            <a:ext cx="3761288" cy="838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extBox 9"/>
          <p:cNvSpPr txBox="1"/>
          <p:nvPr/>
        </p:nvSpPr>
        <p:spPr>
          <a:xfrm>
            <a:off x="5087851" y="5809133"/>
            <a:ext cx="3761288" cy="646331"/>
          </a:xfrm>
          <a:prstGeom prst="rect">
            <a:avLst/>
          </a:prstGeom>
          <a:noFill/>
        </p:spPr>
        <p:txBody>
          <a:bodyPr wrap="square" rtlCol="0">
            <a:spAutoFit/>
          </a:bodyPr>
          <a:lstStyle/>
          <a:p>
            <a:pPr algn="ctr"/>
            <a:r>
              <a:rPr lang="en-US" dirty="0" smtClean="0">
                <a:solidFill>
                  <a:schemeClr val="bg1"/>
                </a:solidFill>
                <a:latin typeface="Comic Sans MS" panose="030F0702030302020204" pitchFamily="66" charset="0"/>
              </a:rPr>
              <a:t>“WE SHOULD SUE THE TREE FOR WRONGFUL EVICTION!” </a:t>
            </a:r>
            <a:r>
              <a:rPr lang="en-US" dirty="0" smtClean="0">
                <a:solidFill>
                  <a:schemeClr val="bg1"/>
                </a:solidFill>
              </a:rPr>
              <a:t> </a:t>
            </a:r>
            <a:endParaRPr lang="en-US"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1964635"/>
            <a:ext cx="5410200"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A typical CGL policy may define “personal injury” as:</a:t>
            </a:r>
          </a:p>
          <a:p>
            <a:pPr marL="692150" indent="-338138">
              <a:buFont typeface="Arial" pitchFamily="34" charset="0"/>
              <a:buChar char="•"/>
            </a:pPr>
            <a:r>
              <a:rPr lang="en-US" sz="2400" dirty="0" smtClean="0">
                <a:latin typeface="Gill Sans MT" panose="020B0502020104020203" pitchFamily="34" charset="0"/>
              </a:rPr>
              <a:t>Oral, written or electronic publication of material that slanders or libels a person or organization or disparages a person’s organization’s goods, products, or services, provided the claim is made by the person or organization; or</a:t>
            </a:r>
          </a:p>
          <a:p>
            <a:pPr marL="401638" indent="400050">
              <a:buFont typeface="Arial" pitchFamily="34" charset="0"/>
              <a:buChar char="•"/>
            </a:pPr>
            <a:endParaRPr lang="en-US" sz="2400" dirty="0">
              <a:latin typeface="Gill Sans MT" panose="020B0502020104020203" pitchFamily="34" charset="0"/>
            </a:endParaRPr>
          </a:p>
        </p:txBody>
      </p:sp>
      <p:sp>
        <p:nvSpPr>
          <p:cNvPr id="4" name="TextBox 3"/>
          <p:cNvSpPr txBox="1"/>
          <p:nvPr/>
        </p:nvSpPr>
        <p:spPr>
          <a:xfrm>
            <a:off x="381000" y="381000"/>
            <a:ext cx="84582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Commercial General Liability (CGL) or </a:t>
            </a:r>
          </a:p>
          <a:p>
            <a:pPr algn="ctr"/>
            <a:r>
              <a:rPr lang="en-US" sz="3200" b="1" dirty="0" smtClean="0">
                <a:latin typeface="Gill Sans MT" panose="020B0502020104020203" pitchFamily="34" charset="0"/>
              </a:rPr>
              <a:t>Business Owners Policy (BOP)</a:t>
            </a:r>
            <a:endParaRPr lang="en-US" sz="3200" b="1" dirty="0">
              <a:latin typeface="Gill Sans MT" panose="020B0502020104020203" pitchFamily="34"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3505200" cy="420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609600" y="1798677"/>
            <a:ext cx="2971800" cy="2133600"/>
          </a:xfrm>
          <a:prstGeom prst="wedgeEllipseCallout">
            <a:avLst>
              <a:gd name="adj1" fmla="val -31201"/>
              <a:gd name="adj2" fmla="val 66226"/>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OLIVEOIL" panose="00000400000000000000" pitchFamily="2" charset="0"/>
              </a:rPr>
              <a:t>People who slander other people – like you </a:t>
            </a:r>
            <a:r>
              <a:rPr lang="en-US" sz="1600" b="1" dirty="0" err="1" smtClean="0">
                <a:solidFill>
                  <a:schemeClr val="bg1"/>
                </a:solidFill>
                <a:latin typeface="OLIVEOIL" panose="00000400000000000000" pitchFamily="2" charset="0"/>
              </a:rPr>
              <a:t>taliban</a:t>
            </a:r>
            <a:r>
              <a:rPr lang="en-US" sz="1600" b="1" dirty="0" smtClean="0">
                <a:solidFill>
                  <a:schemeClr val="bg1"/>
                </a:solidFill>
                <a:latin typeface="OLIVEOIL" panose="00000400000000000000" pitchFamily="2" charset="0"/>
              </a:rPr>
              <a:t>-loving, America-hating, baby-killing, cheese-eating surrender monkeys ought to be SHOT!</a:t>
            </a:r>
            <a:endParaRPr lang="en-US" sz="1600" b="1" dirty="0">
              <a:solidFill>
                <a:schemeClr val="bg1"/>
              </a:solidFill>
              <a:latin typeface="OLIVEOIL" panose="00000400000000000000" pitchFamily="2" charset="0"/>
            </a:endParaRPr>
          </a:p>
        </p:txBody>
      </p:sp>
    </p:spTree>
    <p:extLst>
      <p:ext uri="{BB962C8B-B14F-4D97-AF65-F5344CB8AC3E}">
        <p14:creationId xmlns:p14="http://schemas.microsoft.com/office/powerpoint/2010/main" val="283386221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47885"/>
            <a:ext cx="87630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A typical CGL policy may define “personal injury” as:</a:t>
            </a:r>
          </a:p>
          <a:p>
            <a:pPr marL="692150" indent="-338138">
              <a:buFont typeface="Arial" pitchFamily="34" charset="0"/>
              <a:buChar char="•"/>
            </a:pPr>
            <a:r>
              <a:rPr lang="en-US" sz="2400" dirty="0" smtClean="0">
                <a:latin typeface="Gill Sans MT" panose="020B0502020104020203" pitchFamily="34" charset="0"/>
              </a:rPr>
              <a:t>Oral, written or electronic publication of material that appropriates a person’s likeness, unreasonably places a person in a false light, or gives unreasonable publicity to a person’s private life.</a:t>
            </a:r>
          </a:p>
        </p:txBody>
      </p:sp>
      <p:sp>
        <p:nvSpPr>
          <p:cNvPr id="4" name="TextBox 3"/>
          <p:cNvSpPr txBox="1"/>
          <p:nvPr/>
        </p:nvSpPr>
        <p:spPr>
          <a:xfrm>
            <a:off x="381000" y="381000"/>
            <a:ext cx="84582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Commercial General Liability (CGL) or </a:t>
            </a:r>
          </a:p>
          <a:p>
            <a:pPr algn="ctr"/>
            <a:r>
              <a:rPr lang="en-US" sz="3200" b="1" dirty="0" smtClean="0">
                <a:latin typeface="Gill Sans MT" panose="020B0502020104020203" pitchFamily="34" charset="0"/>
              </a:rPr>
              <a:t>Business Owners Policy (BOP)</a:t>
            </a:r>
            <a:endParaRPr lang="en-US" sz="3200" b="1" dirty="0">
              <a:latin typeface="Gill Sans MT" panose="020B0502020104020203" pitchFamily="34" charset="0"/>
            </a:endParaRPr>
          </a:p>
        </p:txBody>
      </p:sp>
      <p:pic>
        <p:nvPicPr>
          <p:cNvPr id="19458" name="Picture 2" descr="C:\Users\Janelle\Documents\My Dropbox\VSB\Insurance PP\copyr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390" y="3591957"/>
            <a:ext cx="2977609" cy="3155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8722" y="3506212"/>
            <a:ext cx="5486400" cy="3046988"/>
          </a:xfrm>
          <a:prstGeom prst="rect">
            <a:avLst/>
          </a:prstGeom>
          <a:noFill/>
        </p:spPr>
        <p:txBody>
          <a:bodyPr wrap="square" rtlCol="0">
            <a:spAutoFit/>
          </a:bodyPr>
          <a:lstStyle/>
          <a:p>
            <a:pPr marL="692150" indent="-338138"/>
            <a:endParaRPr lang="en-US" sz="2400" dirty="0">
              <a:latin typeface="Gill Sans MT" panose="020B0502020104020203" pitchFamily="34" charset="0"/>
            </a:endParaRPr>
          </a:p>
          <a:p>
            <a:pPr marL="1588" indent="-1588"/>
            <a:r>
              <a:rPr lang="en-US" sz="2400" dirty="0">
                <a:latin typeface="Gill Sans MT" panose="020B0502020104020203" pitchFamily="34" charset="0"/>
              </a:rPr>
              <a:t>Advertising injuries commonly include:</a:t>
            </a:r>
          </a:p>
          <a:p>
            <a:pPr marL="739775" indent="-274638">
              <a:buFont typeface="Arial" pitchFamily="34" charset="0"/>
              <a:buChar char="•"/>
            </a:pPr>
            <a:r>
              <a:rPr lang="en-US" sz="2400" dirty="0">
                <a:latin typeface="Gill Sans MT" panose="020B0502020104020203" pitchFamily="34" charset="0"/>
              </a:rPr>
              <a:t>An advertiser’s use of another’s advertising idea; or</a:t>
            </a:r>
          </a:p>
          <a:p>
            <a:pPr marL="739775" indent="-274638">
              <a:buFont typeface="Arial" pitchFamily="34" charset="0"/>
              <a:buChar char="•"/>
            </a:pPr>
            <a:r>
              <a:rPr lang="en-US" sz="2400" dirty="0">
                <a:latin typeface="Gill Sans MT" panose="020B0502020104020203" pitchFamily="34" charset="0"/>
              </a:rPr>
              <a:t>An advertisement's infringement on another’s copyright, trade dress, or slogan.</a:t>
            </a:r>
          </a:p>
          <a:p>
            <a:endParaRPr lang="en-US" sz="2400" dirty="0"/>
          </a:p>
        </p:txBody>
      </p:sp>
      <p:sp>
        <p:nvSpPr>
          <p:cNvPr id="8" name="Rounded Rectangular Callout 7"/>
          <p:cNvSpPr/>
          <p:nvPr/>
        </p:nvSpPr>
        <p:spPr>
          <a:xfrm>
            <a:off x="5715000" y="3586877"/>
            <a:ext cx="3124200" cy="1021573"/>
          </a:xfrm>
          <a:prstGeom prst="wedgeRoundRectCallout">
            <a:avLst>
              <a:gd name="adj1" fmla="val 1167"/>
              <a:gd name="adj2" fmla="val 50565"/>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91200" y="3632537"/>
            <a:ext cx="3124200" cy="1015663"/>
          </a:xfrm>
          <a:prstGeom prst="rect">
            <a:avLst/>
          </a:prstGeom>
          <a:noFill/>
        </p:spPr>
        <p:txBody>
          <a:bodyPr wrap="square" rtlCol="0">
            <a:spAutoFit/>
          </a:bodyPr>
          <a:lstStyle/>
          <a:p>
            <a:r>
              <a:rPr lang="en-US" sz="1200" b="1" dirty="0" smtClean="0">
                <a:solidFill>
                  <a:schemeClr val="bg1"/>
                </a:solidFill>
                <a:latin typeface="Comic Sans MS" panose="030F0702030302020204" pitchFamily="66" charset="0"/>
              </a:rPr>
              <a:t>IT’S A CEASE-AND-DESIST ORDER FROM </a:t>
            </a:r>
            <a:r>
              <a:rPr lang="en-US" sz="1200" b="1" i="1" dirty="0" smtClean="0">
                <a:solidFill>
                  <a:schemeClr val="bg1"/>
                </a:solidFill>
                <a:latin typeface="Comic Sans MS" panose="030F0702030302020204" pitchFamily="66" charset="0"/>
              </a:rPr>
              <a:t>FACEBOOK</a:t>
            </a:r>
            <a:r>
              <a:rPr lang="en-US" sz="1200" b="1" dirty="0" smtClean="0">
                <a:solidFill>
                  <a:schemeClr val="bg1"/>
                </a:solidFill>
                <a:latin typeface="Comic Sans MS" panose="030F0702030302020204" pitchFamily="66" charset="0"/>
              </a:rPr>
              <a:t>. THEY SAID THEY OWN MY PRIVATE DATA, AND IT’S COPYRIGHT INFRINGEMENT FOR ME TO TALK ABOUT MYSELF.</a:t>
            </a:r>
            <a:endParaRPr lang="en-US" sz="1200" b="1" dirty="0">
              <a:solidFill>
                <a:schemeClr val="bg1"/>
              </a:solidFill>
              <a:latin typeface="Comic Sans MS" panose="030F0702030302020204" pitchFamily="66" charset="0"/>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34612"/>
            <a:ext cx="8763000"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What is not covered in most instances, is intentional acts or many employment-related practices. Employment practices liability coverage is available. However, note that the employment practices liability limits are typically less that the liability limits listed on the declarations page. In one policy review, the $4,000,000 general liability limit was vastly greater than the employment practices liability coverage of $50,000 with a $5,000 deductible for each claim</a:t>
            </a:r>
          </a:p>
          <a:p>
            <a:pPr marL="401638" indent="400050">
              <a:buFont typeface="Arial" pitchFamily="34" charset="0"/>
              <a:buChar char="•"/>
            </a:pPr>
            <a:endParaRPr lang="en-US" sz="2400" dirty="0">
              <a:latin typeface="Gill Sans MT" panose="020B0502020104020203" pitchFamily="34" charset="0"/>
            </a:endParaRPr>
          </a:p>
        </p:txBody>
      </p:sp>
      <p:sp>
        <p:nvSpPr>
          <p:cNvPr id="4" name="TextBox 3"/>
          <p:cNvSpPr txBox="1"/>
          <p:nvPr/>
        </p:nvSpPr>
        <p:spPr>
          <a:xfrm>
            <a:off x="381000" y="381000"/>
            <a:ext cx="84582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Commercial General Liability (CGL) or </a:t>
            </a:r>
          </a:p>
          <a:p>
            <a:pPr algn="ctr"/>
            <a:r>
              <a:rPr lang="en-US" sz="3200" b="1" dirty="0" smtClean="0">
                <a:latin typeface="Gill Sans MT" panose="020B0502020104020203" pitchFamily="34" charset="0"/>
              </a:rPr>
              <a:t>Business Owners Policy (BOP)</a:t>
            </a:r>
            <a:endParaRPr lang="en-US" sz="3200" b="1"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dirty="0" smtClean="0">
                <a:latin typeface="Gill Sans MT" panose="020B0502020104020203" pitchFamily="34" charset="0"/>
              </a:rPr>
              <a:t>Professional Liability Insurance</a:t>
            </a:r>
            <a:endParaRPr lang="en-US" sz="3600" dirty="0">
              <a:latin typeface="Gill Sans MT" panose="020B0502020104020203" pitchFamily="34" charset="0"/>
            </a:endParaRPr>
          </a:p>
        </p:txBody>
      </p:sp>
      <p:sp>
        <p:nvSpPr>
          <p:cNvPr id="3" name="TextBox 2"/>
          <p:cNvSpPr txBox="1"/>
          <p:nvPr/>
        </p:nvSpPr>
        <p:spPr>
          <a:xfrm>
            <a:off x="304800" y="1647885"/>
            <a:ext cx="8763000"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Professional liability insurance is a specialty coverage. Professional liability coverage is not provided under homeowners endorsements, in-home business policies or business owners policies (BOPs). When liability is limited to acts of negligence, professional liability insurance may be called “errors and omissions” liability.</a:t>
            </a:r>
          </a:p>
          <a:p>
            <a:endParaRPr lang="en-US" sz="2400" dirty="0" smtClean="0">
              <a:latin typeface="Gill Sans MT" panose="020B0502020104020203" pitchFamily="34" charset="0"/>
            </a:endParaRPr>
          </a:p>
        </p:txBody>
      </p:sp>
      <p:pic>
        <p:nvPicPr>
          <p:cNvPr id="26626" name="Picture 2" descr="C:\Users\Janelle\Documents\My Dropbox\VSB\Insurance PP\lawy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09999"/>
            <a:ext cx="3150808" cy="2646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dirty="0" smtClean="0">
                <a:latin typeface="Gill Sans MT" panose="020B0502020104020203" pitchFamily="34" charset="0"/>
              </a:rPr>
              <a:t>What is “tail coverage?”</a:t>
            </a:r>
          </a:p>
        </p:txBody>
      </p:sp>
      <p:sp>
        <p:nvSpPr>
          <p:cNvPr id="3" name="TextBox 2"/>
          <p:cNvSpPr txBox="1"/>
          <p:nvPr/>
        </p:nvSpPr>
        <p:spPr>
          <a:xfrm>
            <a:off x="304800" y="838201"/>
            <a:ext cx="8763000" cy="54476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latin typeface="Gill Sans MT" panose="020B0502020104020203" pitchFamily="34" charset="0"/>
              </a:rPr>
              <a:t>As the VSB committed wrote in the above-referenced guide, tail coverage is a colloquial term:</a:t>
            </a:r>
          </a:p>
          <a:p>
            <a:endParaRPr lang="en-US" sz="2000" dirty="0" smtClean="0">
              <a:latin typeface="Gill Sans MT" panose="020B0502020104020203" pitchFamily="34" charset="0"/>
            </a:endParaRPr>
          </a:p>
          <a:p>
            <a:pPr marL="512763"/>
            <a:r>
              <a:rPr lang="en-US" sz="2000" dirty="0" smtClean="0">
                <a:latin typeface="Gill Sans MT" panose="020B0502020104020203" pitchFamily="34" charset="0"/>
              </a:rPr>
              <a:t>“Perhaps the most important endorsement any lawyer will obtain in his or her career is when an existing policy is about to lapse because the firm is dissolving or the lawyer is retiring. At that point, the lawyer should consider obtaining an “Extended Reporting Period Endorsement.” This endorsement is often times colloquially, and indeed erroneously, referred to as “tail coverage.” It is not, in fact, new or different coverage or a new policy. Rather, the Endorsement simply extends the time under the old, lapsing policy during which the lawyer can submit a covered claim to the insurance carrier for defense and indemnity coverage. Unless the departing lawyer is covered by “former attorney language”, he or she should strongly consider purchasing this additional endorsement, especially since several companies offer free and/or low cost extended reporting if the lawyer becomes disabled, dies, retires, after being insured for a specified number of consecutive years with the same carrier.”</a:t>
            </a: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Gill Sans MT" panose="020B0502020104020203" pitchFamily="34" charset="0"/>
              </a:rPr>
              <a:t>Limitation on Recovery</a:t>
            </a:r>
          </a:p>
        </p:txBody>
      </p:sp>
      <p:pic>
        <p:nvPicPr>
          <p:cNvPr id="25605"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30549"/>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75708"/>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35" y="3048369"/>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864" y="3048370"/>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767" y="2021981"/>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36" y="4419600"/>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07403"/>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32" y="775708"/>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396" y="2848492"/>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078" y="4456498"/>
            <a:ext cx="3483064" cy="23178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Janelle\Documents\My Dropbox\VSB\Insurance PP\imagesCALS8X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536" y="4419600"/>
            <a:ext cx="3483064" cy="231782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333500" y="822722"/>
            <a:ext cx="7048500" cy="5959078"/>
          </a:xfrm>
          <a:prstGeom prst="roundRect">
            <a:avLst/>
          </a:prstGeom>
          <a:gradFill>
            <a:gsLst>
              <a:gs pos="100000">
                <a:schemeClr val="bg2">
                  <a:alpha val="72000"/>
                </a:schemeClr>
              </a:gs>
              <a:gs pos="100000">
                <a:schemeClr val="accent1">
                  <a:tint val="23500"/>
                  <a:satMod val="160000"/>
                </a:schemeClr>
              </a:gs>
            </a:gsLst>
            <a:path path="circle">
              <a:fillToRect l="100000" t="100000"/>
            </a:path>
          </a:gradFill>
          <a:ln w="12700">
            <a:solidFill>
              <a:srgbClr val="00B0F0"/>
            </a:solidFill>
          </a:ln>
          <a:effectLst/>
        </p:spPr>
        <p:txBody>
          <a:bodyPr wrap="square" rtlCol="0">
            <a:spAutoFit/>
          </a:bodyPr>
          <a:lstStyle/>
          <a:p>
            <a:r>
              <a:rPr lang="en-US" sz="2400" dirty="0" smtClean="0">
                <a:latin typeface="Gill Sans MT" panose="020B0502020104020203" pitchFamily="34" charset="0"/>
              </a:rPr>
              <a:t>For doctors, knowledge of the </a:t>
            </a:r>
            <a:r>
              <a:rPr lang="en-US" sz="2400" b="1" dirty="0" err="1" smtClean="0">
                <a:latin typeface="Gill Sans MT" panose="020B0502020104020203" pitchFamily="34" charset="0"/>
              </a:rPr>
              <a:t>Va</a:t>
            </a:r>
            <a:r>
              <a:rPr lang="en-US" sz="2400" b="1" dirty="0" smtClean="0">
                <a:latin typeface="Gill Sans MT" panose="020B0502020104020203" pitchFamily="34" charset="0"/>
              </a:rPr>
              <a:t> Code § 8.01-581.15 </a:t>
            </a:r>
            <a:r>
              <a:rPr lang="en-US" sz="2400" dirty="0" smtClean="0">
                <a:latin typeface="Gill Sans MT" panose="020B0502020104020203" pitchFamily="34" charset="0"/>
              </a:rPr>
              <a:t>(1950, as amended) is necessary because of the annual increases of the limits placed on recoveries for actions filed against health care providers. </a:t>
            </a:r>
          </a:p>
          <a:p>
            <a:endParaRPr lang="en-US" sz="2400" dirty="0" smtClean="0">
              <a:latin typeface="Gill Sans MT" panose="020B0502020104020203" pitchFamily="34" charset="0"/>
            </a:endParaRPr>
          </a:p>
          <a:p>
            <a:r>
              <a:rPr lang="en-US" sz="2400" dirty="0" smtClean="0">
                <a:latin typeface="Gill Sans MT" panose="020B0502020104020203" pitchFamily="34" charset="0"/>
              </a:rPr>
              <a:t>No longer are patients limited to a million dollars as they were for many, many years:</a:t>
            </a:r>
          </a:p>
          <a:p>
            <a:r>
              <a:rPr lang="en-US" sz="2400" b="1" dirty="0">
                <a:latin typeface="Gill Sans MT" panose="020B0502020104020203" pitchFamily="34" charset="0"/>
              </a:rPr>
              <a:t>§8.01-581.15 </a:t>
            </a:r>
            <a:r>
              <a:rPr lang="en-US" sz="2400" dirty="0">
                <a:latin typeface="Gill Sans MT" panose="020B0502020104020203" pitchFamily="34" charset="0"/>
              </a:rPr>
              <a:t>Limitation on recovery in certain medical malpractice actions.</a:t>
            </a:r>
          </a:p>
          <a:p>
            <a:pPr algn="ctr"/>
            <a:endParaRPr lang="en-US" sz="2000" dirty="0">
              <a:latin typeface="Gill Sans MT" panose="020B0502020104020203" pitchFamily="34" charset="0"/>
            </a:endParaRPr>
          </a:p>
          <a:p>
            <a:pPr algn="ctr"/>
            <a:r>
              <a:rPr lang="en-US" sz="2800" dirty="0">
                <a:latin typeface="Gill Sans MT" panose="020B0502020104020203" pitchFamily="34" charset="0"/>
              </a:rPr>
              <a:t>Current: </a:t>
            </a:r>
          </a:p>
          <a:p>
            <a:pPr algn="ctr"/>
            <a:r>
              <a:rPr lang="en-US" sz="2800" dirty="0">
                <a:latin typeface="Gill Sans MT" panose="020B0502020104020203" pitchFamily="34" charset="0"/>
              </a:rPr>
              <a:t>July 1, 2014, through June 30, 2015 </a:t>
            </a:r>
            <a:endParaRPr lang="en-US" sz="2800" dirty="0" smtClean="0">
              <a:latin typeface="Gill Sans MT" panose="020B0502020104020203" pitchFamily="34" charset="0"/>
            </a:endParaRPr>
          </a:p>
          <a:p>
            <a:pPr algn="ctr"/>
            <a:r>
              <a:rPr lang="en-US" sz="2800" b="1" u="sng" dirty="0" smtClean="0">
                <a:latin typeface="Gill Sans MT" panose="020B0502020104020203" pitchFamily="34" charset="0"/>
              </a:rPr>
              <a:t>$</a:t>
            </a:r>
            <a:r>
              <a:rPr lang="en-US" sz="2800" b="1" u="sng" dirty="0">
                <a:latin typeface="Gill Sans MT" panose="020B0502020104020203" pitchFamily="34" charset="0"/>
              </a:rPr>
              <a:t>2.15 </a:t>
            </a:r>
            <a:r>
              <a:rPr lang="en-US" sz="2800" b="1" u="sng" dirty="0" smtClean="0">
                <a:latin typeface="Gill Sans MT" panose="020B0502020104020203" pitchFamily="34" charset="0"/>
              </a:rPr>
              <a:t>million</a:t>
            </a:r>
            <a:endParaRPr lang="en-US" sz="2000"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Gill Sans MT" panose="020B0502020104020203" pitchFamily="34" charset="0"/>
              </a:rPr>
              <a:t>Limitation on Recovery </a:t>
            </a:r>
          </a:p>
        </p:txBody>
      </p:sp>
      <p:sp>
        <p:nvSpPr>
          <p:cNvPr id="6" name="TextBox 5"/>
          <p:cNvSpPr txBox="1"/>
          <p:nvPr/>
        </p:nvSpPr>
        <p:spPr>
          <a:xfrm>
            <a:off x="381000" y="1143000"/>
            <a:ext cx="8458200" cy="45720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Gill Sans MT" panose="020B0502020104020203" pitchFamily="34" charset="0"/>
              </a:rPr>
              <a:t>In any verdict returned against a health care provider in an action for malpractice where the act or acts of malpractice occurred on or after July 1, 2031, which is tried by a jury or in any judgment entered against a health care provider in such an action which is tried without a jury, the total amount recoverable for any injury to, or death of, a patient shall not exceed </a:t>
            </a:r>
          </a:p>
          <a:p>
            <a:r>
              <a:rPr lang="en-US" sz="2800" dirty="0" smtClean="0">
                <a:latin typeface="Gill Sans MT" panose="020B0502020104020203" pitchFamily="34" charset="0"/>
              </a:rPr>
              <a:t>$3 million. Each annual increase shall apply to the act or</a:t>
            </a:r>
          </a:p>
          <a:p>
            <a:r>
              <a:rPr lang="en-US" sz="2800" dirty="0" smtClean="0">
                <a:latin typeface="Gill Sans MT" panose="020B0502020104020203" pitchFamily="34" charset="0"/>
              </a:rPr>
              <a:t>acts of malpractice occurring on or after the effective date of the increase.</a:t>
            </a:r>
            <a:endParaRPr lang="en-US" sz="2800" dirty="0">
              <a:latin typeface="Gill Sans MT" panose="020B0502020104020203" pitchFamily="34"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85421"/>
            <a:ext cx="8382000" cy="5262979"/>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a:latin typeface="Gill Sans MT" panose="020B0502020104020203" pitchFamily="34" charset="0"/>
              </a:rPr>
              <a:t>The insurance company must defend claims for punitive damages and. In </a:t>
            </a:r>
            <a:r>
              <a:rPr lang="en-US" sz="2400" b="1" u="sng" dirty="0">
                <a:latin typeface="Gill Sans MT" panose="020B0502020104020203" pitchFamily="34" charset="0"/>
              </a:rPr>
              <a:t>Lerner v. Safeco</a:t>
            </a:r>
            <a:r>
              <a:rPr lang="en-US" sz="2400" b="1" dirty="0" smtClean="0">
                <a:latin typeface="Gill Sans MT" panose="020B0502020104020203" pitchFamily="34" charset="0"/>
              </a:rPr>
              <a:t>, 219 </a:t>
            </a:r>
            <a:r>
              <a:rPr lang="en-US" sz="2400" b="1" dirty="0">
                <a:latin typeface="Gill Sans MT" panose="020B0502020104020203" pitchFamily="34" charset="0"/>
              </a:rPr>
              <a:t>Va. 101, 245 S.E.2d 249 (1978)</a:t>
            </a:r>
            <a:r>
              <a:rPr lang="en-US" sz="2400" dirty="0">
                <a:latin typeface="Gill Sans MT" panose="020B0502020104020203" pitchFamily="34" charset="0"/>
              </a:rPr>
              <a:t>. </a:t>
            </a:r>
            <a:r>
              <a:rPr lang="en-US" sz="2800" dirty="0">
                <a:latin typeface="Gill Sans MT" panose="020B0502020104020203" pitchFamily="34" charset="0"/>
              </a:rPr>
              <a:t>The Supreme Court did not reach the issue of </a:t>
            </a:r>
            <a:r>
              <a:rPr lang="en-US" sz="2800" dirty="0" smtClean="0">
                <a:latin typeface="Gill Sans MT" panose="020B0502020104020203" pitchFamily="34" charset="0"/>
              </a:rPr>
              <a:t>whether the </a:t>
            </a:r>
            <a:r>
              <a:rPr lang="en-US" sz="2800" dirty="0">
                <a:latin typeface="Gill Sans MT" panose="020B0502020104020203" pitchFamily="34" charset="0"/>
              </a:rPr>
              <a:t>insurance company must pay a successful claim for punitive damages in that case</a:t>
            </a:r>
            <a:r>
              <a:rPr lang="en-US" sz="2800" dirty="0" smtClean="0">
                <a:latin typeface="Gill Sans MT" panose="020B0502020104020203" pitchFamily="34" charset="0"/>
              </a:rPr>
              <a:t>.</a:t>
            </a:r>
          </a:p>
          <a:p>
            <a:endParaRPr lang="en-US" sz="2800" dirty="0" smtClean="0">
              <a:latin typeface="Gill Sans MT" panose="020B0502020104020203" pitchFamily="34" charset="0"/>
            </a:endParaRPr>
          </a:p>
          <a:p>
            <a:r>
              <a:rPr lang="en-US" sz="2800" dirty="0" smtClean="0">
                <a:latin typeface="Gill Sans MT" panose="020B0502020104020203" pitchFamily="34" charset="0"/>
              </a:rPr>
              <a:t>However, in </a:t>
            </a:r>
            <a:r>
              <a:rPr lang="en-US" sz="2400" b="1" u="sng" dirty="0" err="1" smtClean="0">
                <a:latin typeface="Gill Sans MT" panose="020B0502020104020203" pitchFamily="34" charset="0"/>
              </a:rPr>
              <a:t>Lipscombe</a:t>
            </a:r>
            <a:r>
              <a:rPr lang="en-US" sz="2400" b="1" u="sng" dirty="0" smtClean="0">
                <a:latin typeface="Gill Sans MT" panose="020B0502020104020203" pitchFamily="34" charset="0"/>
              </a:rPr>
              <a:t> v. Security Ins.</a:t>
            </a:r>
            <a:r>
              <a:rPr lang="en-US" sz="2400" b="1" dirty="0" smtClean="0">
                <a:latin typeface="Gill Sans MT" panose="020B0502020104020203" pitchFamily="34" charset="0"/>
              </a:rPr>
              <a:t>, 213 Va. 81, 189 S.E.2d 320 (1972)</a:t>
            </a:r>
            <a:r>
              <a:rPr lang="en-US" sz="2800" b="1" dirty="0" smtClean="0">
                <a:latin typeface="Gill Sans MT" panose="020B0502020104020203" pitchFamily="34" charset="0"/>
              </a:rPr>
              <a:t>, </a:t>
            </a:r>
            <a:r>
              <a:rPr lang="en-US" sz="2800" dirty="0" smtClean="0">
                <a:latin typeface="Gill Sans MT" panose="020B0502020104020203" pitchFamily="34" charset="0"/>
              </a:rPr>
              <a:t>the Supreme Court held that a UM carrier was required to pay a punitive award was based on the language of Virginia's uninsured motorist statute, now </a:t>
            </a:r>
            <a:r>
              <a:rPr lang="en-US" sz="2800" b="1" dirty="0" smtClean="0">
                <a:latin typeface="Gill Sans MT" panose="020B0502020104020203" pitchFamily="34" charset="0"/>
              </a:rPr>
              <a:t>Va. Code §38.2-2206</a:t>
            </a:r>
            <a:r>
              <a:rPr lang="en-US" sz="2800" dirty="0" smtClean="0">
                <a:latin typeface="Gill Sans MT" panose="020B0502020104020203" pitchFamily="34" charset="0"/>
              </a:rPr>
              <a:t>.</a:t>
            </a:r>
          </a:p>
          <a:p>
            <a:endParaRPr lang="en-US" sz="2800" dirty="0">
              <a:latin typeface="Gill Sans MT" panose="020B0502020104020203" pitchFamily="34" charset="0"/>
            </a:endParaRPr>
          </a:p>
        </p:txBody>
      </p:sp>
      <p:sp>
        <p:nvSpPr>
          <p:cNvPr id="5" name="TextBox 4"/>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8298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93000">
              <a:schemeClr val="bg2"/>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4580" name="Picture 4" descr="C:\Users\Janelle\Documents\My Dropbox\VSB\Insurance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4165600" cy="2736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648200"/>
            <a:ext cx="4038600" cy="1446550"/>
          </a:xfrm>
          <a:prstGeom prst="rect">
            <a:avLst/>
          </a:prstGeom>
          <a:noFill/>
        </p:spPr>
        <p:txBody>
          <a:bodyPr wrap="square" rtlCol="0">
            <a:spAutoFit/>
          </a:bodyPr>
          <a:lstStyle/>
          <a:p>
            <a:r>
              <a:rPr lang="en-US" sz="8800" dirty="0" smtClean="0">
                <a:latin typeface="Comic Sans MS" panose="030F0702030302020204" pitchFamily="66" charset="0"/>
              </a:rPr>
              <a:t>El Fin</a:t>
            </a:r>
            <a:endParaRPr lang="en-US" sz="8800" dirty="0">
              <a:latin typeface="Comic Sans MS" panose="030F0702030302020204" pitchFamily="66" charset="0"/>
            </a:endParaRPr>
          </a:p>
        </p:txBody>
      </p:sp>
      <p:pic>
        <p:nvPicPr>
          <p:cNvPr id="24583" name="Picture 7" descr="C:\Users\Janelle\Documents\My Dropbox\VSB\Insurance PP\chr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035" y="2133600"/>
            <a:ext cx="3780165" cy="44323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15345" y="2209800"/>
            <a:ext cx="3723855"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2293203"/>
            <a:ext cx="3866310" cy="830997"/>
          </a:xfrm>
          <a:prstGeom prst="rect">
            <a:avLst/>
          </a:prstGeom>
        </p:spPr>
        <p:txBody>
          <a:bodyPr wrap="square">
            <a:spAutoFit/>
          </a:bodyPr>
          <a:lstStyle/>
          <a:p>
            <a:pPr algn="ctr"/>
            <a:r>
              <a:rPr lang="en-US" sz="1600" dirty="0">
                <a:solidFill>
                  <a:schemeClr val="bg1"/>
                </a:solidFill>
                <a:latin typeface="Comic Sans MS" panose="030F0702030302020204" pitchFamily="66" charset="0"/>
              </a:rPr>
              <a:t>Today, we celebrate a guy who thought he knew where he was, but he was actually someplace else…</a:t>
            </a:r>
          </a:p>
        </p:txBody>
      </p:sp>
    </p:spTree>
    <p:extLst>
      <p:ext uri="{BB962C8B-B14F-4D97-AF65-F5344CB8AC3E}">
        <p14:creationId xmlns:p14="http://schemas.microsoft.com/office/powerpoint/2010/main" val="49381620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43786"/>
            <a:ext cx="8458200" cy="2185214"/>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smtClean="0">
                <a:latin typeface="Gill Sans MT" panose="020B0502020104020203" pitchFamily="34" charset="0"/>
              </a:rPr>
              <a:t>The Virginia Supreme Court has ruled intentional shooting, from a motor vehicle, does not constitute "use" of a motor vehicle for purposes of insurance coverage. </a:t>
            </a:r>
          </a:p>
          <a:p>
            <a:pPr marL="336550" indent="-223838">
              <a:buFont typeface="Arial" pitchFamily="34" charset="0"/>
              <a:buChar char="•"/>
            </a:pPr>
            <a:r>
              <a:rPr lang="en-US" sz="2400" b="1" u="sng" dirty="0" smtClean="0">
                <a:latin typeface="Gill Sans MT" panose="020B0502020104020203" pitchFamily="34" charset="0"/>
              </a:rPr>
              <a:t>Travelers v. </a:t>
            </a:r>
            <a:r>
              <a:rPr lang="en-US" sz="2400" b="1" u="sng" dirty="0" err="1" smtClean="0">
                <a:latin typeface="Gill Sans MT" panose="020B0502020104020203" pitchFamily="34" charset="0"/>
              </a:rPr>
              <a:t>LaClair</a:t>
            </a:r>
            <a:r>
              <a:rPr lang="en-US" sz="2400" b="1" dirty="0" smtClean="0">
                <a:latin typeface="Gill Sans MT" panose="020B0502020104020203" pitchFamily="34" charset="0"/>
              </a:rPr>
              <a:t>, </a:t>
            </a:r>
            <a:r>
              <a:rPr lang="it-IT" sz="2400" b="1" dirty="0" smtClean="0">
                <a:latin typeface="Gill Sans MT" panose="020B0502020104020203" pitchFamily="34" charset="0"/>
              </a:rPr>
              <a:t>250 Va. 368, 463 S.E.2d 461 (1995)</a:t>
            </a:r>
          </a:p>
          <a:p>
            <a:endParaRPr lang="en-US" sz="2800" dirty="0">
              <a:latin typeface="Gill Sans MT" panose="020B0502020104020203" pitchFamily="34" charset="0"/>
            </a:endParaRPr>
          </a:p>
        </p:txBody>
      </p:sp>
      <p:sp>
        <p:nvSpPr>
          <p:cNvPr id="6" name="TextBox 5"/>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65443"/>
            <a:ext cx="3467100" cy="23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8317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57967"/>
            <a:ext cx="8458200" cy="2985433"/>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smtClean="0">
                <a:latin typeface="Gill Sans MT" panose="020B0502020104020203" pitchFamily="34" charset="0"/>
              </a:rPr>
              <a:t>However, the Court has found “use” of a motor vehicle when the parties had driven to a hunting site together and the plaintiff was shot as defendant removed the rifle from its rack. </a:t>
            </a:r>
          </a:p>
          <a:p>
            <a:pPr marL="465138" indent="-352425">
              <a:buFont typeface="Arial" pitchFamily="34" charset="0"/>
              <a:buChar char="•"/>
            </a:pPr>
            <a:r>
              <a:rPr lang="en-US" sz="2400" b="1" u="sng" dirty="0" smtClean="0">
                <a:latin typeface="Gill Sans MT" panose="020B0502020104020203" pitchFamily="34" charset="0"/>
              </a:rPr>
              <a:t>State Farm </a:t>
            </a:r>
            <a:r>
              <a:rPr lang="en-US" sz="2400" b="1" u="sng" dirty="0" err="1" smtClean="0">
                <a:latin typeface="Gill Sans MT" panose="020B0502020104020203" pitchFamily="34" charset="0"/>
              </a:rPr>
              <a:t>Mut</a:t>
            </a:r>
            <a:r>
              <a:rPr lang="en-US" sz="2400" b="1" u="sng" dirty="0" smtClean="0">
                <a:latin typeface="Gill Sans MT" panose="020B0502020104020203" pitchFamily="34" charset="0"/>
              </a:rPr>
              <a:t>. Auto. Ins. Co. v. Rice</a:t>
            </a:r>
            <a:r>
              <a:rPr lang="en-US" sz="2400" b="1" dirty="0" smtClean="0">
                <a:latin typeface="Gill Sans MT" panose="020B0502020104020203" pitchFamily="34" charset="0"/>
              </a:rPr>
              <a:t>, 239 Va. 646, 391 S.E.2d 71 (1990).</a:t>
            </a:r>
          </a:p>
          <a:p>
            <a:endParaRPr lang="en-US" sz="2800" dirty="0">
              <a:latin typeface="Gill Sans MT" panose="020B0502020104020203" pitchFamily="34" charset="0"/>
            </a:endParaRPr>
          </a:p>
        </p:txBody>
      </p:sp>
      <p:sp>
        <p:nvSpPr>
          <p:cNvPr id="6" name="TextBox 5"/>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038600"/>
            <a:ext cx="19812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4800600" y="4953000"/>
            <a:ext cx="2400300" cy="990600"/>
          </a:xfrm>
          <a:prstGeom prst="wedgeEllipseCallout">
            <a:avLst>
              <a:gd name="adj1" fmla="val -77407"/>
              <a:gd name="adj2" fmla="val -5344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latin typeface="Comic Sans MS" panose="030F0702030302020204" pitchFamily="66" charset="0"/>
              </a:rPr>
              <a:t>OOOOOPS</a:t>
            </a:r>
            <a:r>
              <a:rPr lang="en-US" sz="2000" b="1" dirty="0" smtClean="0">
                <a:solidFill>
                  <a:schemeClr val="bg1"/>
                </a:solidFill>
                <a:latin typeface="Comic Sans MS" panose="030F0702030302020204" pitchFamily="66" charset="0"/>
              </a:rPr>
              <a:t>!</a:t>
            </a:r>
            <a:endParaRPr lang="en-US"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287228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382000" cy="4154984"/>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a:latin typeface="Gill Sans MT" panose="020B0502020104020203" pitchFamily="34" charset="0"/>
              </a:rPr>
              <a:t>A towed tar kettle breaking free, injuring a driver of a motor vehicle, arose out of the “use" </a:t>
            </a:r>
            <a:r>
              <a:rPr lang="en-US" sz="2800" dirty="0" smtClean="0">
                <a:latin typeface="Gill Sans MT" panose="020B0502020104020203" pitchFamily="34" charset="0"/>
              </a:rPr>
              <a:t>of the </a:t>
            </a:r>
            <a:r>
              <a:rPr lang="en-US" sz="2800" dirty="0">
                <a:latin typeface="Gill Sans MT" panose="020B0502020104020203" pitchFamily="34" charset="0"/>
              </a:rPr>
              <a:t>towing </a:t>
            </a:r>
            <a:r>
              <a:rPr lang="en-US" sz="2800" dirty="0" smtClean="0">
                <a:latin typeface="Gill Sans MT" panose="020B0502020104020203" pitchFamily="34" charset="0"/>
              </a:rPr>
              <a:t>truck</a:t>
            </a:r>
          </a:p>
          <a:p>
            <a:pPr marL="577850" indent="-354013">
              <a:buFont typeface="Arial" pitchFamily="34" charset="0"/>
              <a:buChar char="•"/>
            </a:pPr>
            <a:r>
              <a:rPr lang="en-US" sz="2400" b="1" u="sng" dirty="0" smtClean="0">
                <a:latin typeface="Gill Sans MT" panose="020B0502020104020203" pitchFamily="34" charset="0"/>
              </a:rPr>
              <a:t>Jenkins </a:t>
            </a:r>
            <a:r>
              <a:rPr lang="en-US" sz="2400" b="1" u="sng" dirty="0">
                <a:latin typeface="Gill Sans MT" panose="020B0502020104020203" pitchFamily="34" charset="0"/>
              </a:rPr>
              <a:t>v. Hartford Accident &amp; Indemnity Co.</a:t>
            </a:r>
            <a:r>
              <a:rPr lang="en-US" sz="2400" b="1" dirty="0">
                <a:latin typeface="Gill Sans MT" panose="020B0502020104020203" pitchFamily="34" charset="0"/>
              </a:rPr>
              <a:t>, 733 F.2d 1090 (4th Cir., Va</a:t>
            </a:r>
            <a:r>
              <a:rPr lang="en-US" sz="2400" b="1" dirty="0" smtClean="0">
                <a:latin typeface="Gill Sans MT" panose="020B0502020104020203" pitchFamily="34" charset="0"/>
              </a:rPr>
              <a:t>. 1984).</a:t>
            </a:r>
          </a:p>
          <a:p>
            <a:endParaRPr lang="en-US" sz="2800" dirty="0" smtClean="0">
              <a:latin typeface="Gill Sans MT" panose="020B0502020104020203" pitchFamily="34" charset="0"/>
            </a:endParaRPr>
          </a:p>
          <a:p>
            <a:r>
              <a:rPr lang="en-US" sz="2800" dirty="0" smtClean="0">
                <a:latin typeface="Gill Sans MT" panose="020B0502020104020203" pitchFamily="34" charset="0"/>
              </a:rPr>
              <a:t>A </a:t>
            </a:r>
            <a:r>
              <a:rPr lang="en-US" sz="2800" dirty="0">
                <a:latin typeface="Gill Sans MT" panose="020B0502020104020203" pitchFamily="34" charset="0"/>
              </a:rPr>
              <a:t>towed, uninsured race car coming free and colliding with plaintiff, the incident arose out </a:t>
            </a:r>
            <a:r>
              <a:rPr lang="en-US" sz="2800" dirty="0" smtClean="0">
                <a:latin typeface="Gill Sans MT" panose="020B0502020104020203" pitchFamily="34" charset="0"/>
              </a:rPr>
              <a:t>of the </a:t>
            </a:r>
            <a:r>
              <a:rPr lang="en-US" sz="2800" dirty="0">
                <a:latin typeface="Gill Sans MT" panose="020B0502020104020203" pitchFamily="34" charset="0"/>
              </a:rPr>
              <a:t>"use" of the towing </a:t>
            </a:r>
            <a:r>
              <a:rPr lang="en-US" sz="2800" dirty="0" smtClean="0">
                <a:latin typeface="Gill Sans MT" panose="020B0502020104020203" pitchFamily="34" charset="0"/>
              </a:rPr>
              <a:t>vehicle</a:t>
            </a:r>
          </a:p>
          <a:p>
            <a:pPr marL="577850" indent="-336550">
              <a:buFont typeface="Arial" pitchFamily="34" charset="0"/>
              <a:buChar char="•"/>
            </a:pPr>
            <a:r>
              <a:rPr lang="en-US" sz="2400" b="1" u="sng" dirty="0" smtClean="0">
                <a:latin typeface="Gill Sans MT" panose="020B0502020104020203" pitchFamily="34" charset="0"/>
              </a:rPr>
              <a:t>Safeguard </a:t>
            </a:r>
            <a:r>
              <a:rPr lang="en-US" sz="2400" b="1" u="sng" dirty="0">
                <a:latin typeface="Gill Sans MT" panose="020B0502020104020203" pitchFamily="34" charset="0"/>
              </a:rPr>
              <a:t>Ins. Co. v. Justice</a:t>
            </a:r>
            <a:r>
              <a:rPr lang="en-US" sz="2400" b="1" dirty="0">
                <a:latin typeface="Gill Sans MT" panose="020B0502020104020203" pitchFamily="34" charset="0"/>
              </a:rPr>
              <a:t>, 203 Va. 972, 128 S.E.2d </a:t>
            </a:r>
            <a:r>
              <a:rPr lang="en-US" sz="2400" b="1" dirty="0" smtClean="0">
                <a:latin typeface="Gill Sans MT" panose="020B0502020104020203" pitchFamily="34" charset="0"/>
              </a:rPr>
              <a:t>286 (</a:t>
            </a:r>
            <a:r>
              <a:rPr lang="en-US" sz="2400" b="1" dirty="0">
                <a:latin typeface="Gill Sans MT" panose="020B0502020104020203" pitchFamily="34" charset="0"/>
              </a:rPr>
              <a:t>1962</a:t>
            </a:r>
            <a:r>
              <a:rPr lang="en-US" sz="2400" dirty="0">
                <a:latin typeface="Gill Sans MT" panose="020B0502020104020203" pitchFamily="34" charset="0"/>
              </a:rPr>
              <a:t>).</a:t>
            </a:r>
          </a:p>
        </p:txBody>
      </p:sp>
      <p:sp>
        <p:nvSpPr>
          <p:cNvPr id="4" name="TextBox 3"/>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 name="Picture 1" descr="C:\Users\Janelle\Documents\My Dropbox\VSB\Insurance PP\as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941" y="49530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3599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26153"/>
            <a:ext cx="8534400" cy="4955203"/>
          </a:xfrm>
          <a:prstGeom prst="rect">
            <a:avLst/>
          </a:prstGeom>
          <a:effectLst>
            <a:outerShdw blurRad="50800" dist="38100" dir="2700000" algn="tl" rotWithShape="0">
              <a:prstClr val="black">
                <a:alpha val="40000"/>
              </a:prstClr>
            </a:outerShdw>
          </a:effectLst>
        </p:spPr>
        <p:txBody>
          <a:bodyPr wrap="square">
            <a:spAutoFit/>
          </a:bodyPr>
          <a:lstStyle/>
          <a:p>
            <a:pPr marL="1266825" indent="-288925"/>
            <a:r>
              <a:rPr lang="en-US" sz="2800" dirty="0">
                <a:latin typeface="Gill Sans MT" panose="020B0502020104020203" pitchFamily="34" charset="0"/>
              </a:rPr>
              <a:t>“Use" generally includes loading and unloading. </a:t>
            </a:r>
            <a:endParaRPr lang="en-US" sz="2800" dirty="0" smtClean="0">
              <a:latin typeface="Gill Sans MT" panose="020B0502020104020203" pitchFamily="34" charset="0"/>
            </a:endParaRPr>
          </a:p>
          <a:p>
            <a:pPr marL="1266825" indent="-288925">
              <a:buFont typeface="Arial" pitchFamily="34" charset="0"/>
              <a:buChar char="•"/>
            </a:pPr>
            <a:r>
              <a:rPr lang="en-US" sz="2000" b="1" u="sng" dirty="0" smtClean="0">
                <a:latin typeface="Gill Sans MT" panose="020B0502020104020203" pitchFamily="34" charset="0"/>
              </a:rPr>
              <a:t>London </a:t>
            </a:r>
            <a:r>
              <a:rPr lang="en-US" sz="2000" b="1" u="sng" dirty="0">
                <a:latin typeface="Gill Sans MT" panose="020B0502020104020203" pitchFamily="34" charset="0"/>
              </a:rPr>
              <a:t>Guarantee &amp; Accident Co. v. C.B</a:t>
            </a:r>
            <a:r>
              <a:rPr lang="en-US" sz="2000" b="1" u="sng" dirty="0" smtClean="0">
                <a:latin typeface="Gill Sans MT" panose="020B0502020104020203" pitchFamily="34" charset="0"/>
              </a:rPr>
              <a:t>. White </a:t>
            </a:r>
            <a:r>
              <a:rPr lang="en-US" sz="2000" b="1" u="sng" dirty="0">
                <a:latin typeface="Gill Sans MT" panose="020B0502020104020203" pitchFamily="34" charset="0"/>
              </a:rPr>
              <a:t>&amp; Bros.</a:t>
            </a:r>
            <a:r>
              <a:rPr lang="en-US" sz="2000" b="1" dirty="0">
                <a:latin typeface="Gill Sans MT" panose="020B0502020104020203" pitchFamily="34" charset="0"/>
              </a:rPr>
              <a:t>, 188 Va. 195, 49 S.E.2d 254 (</a:t>
            </a:r>
            <a:r>
              <a:rPr lang="en-US" sz="2000" b="1" dirty="0" smtClean="0">
                <a:latin typeface="Gill Sans MT" panose="020B0502020104020203" pitchFamily="34" charset="0"/>
              </a:rPr>
              <a:t>1948)</a:t>
            </a:r>
          </a:p>
          <a:p>
            <a:pPr marL="1266825" indent="-288925">
              <a:buFont typeface="Arial" pitchFamily="34" charset="0"/>
              <a:buChar char="•"/>
            </a:pPr>
            <a:r>
              <a:rPr lang="en-US" sz="2000" b="1" u="sng" dirty="0" smtClean="0">
                <a:latin typeface="Gill Sans MT" panose="020B0502020104020203" pitchFamily="34" charset="0"/>
              </a:rPr>
              <a:t>United </a:t>
            </a:r>
            <a:r>
              <a:rPr lang="en-US" sz="2000" b="1" u="sng" dirty="0">
                <a:latin typeface="Gill Sans MT" panose="020B0502020104020203" pitchFamily="34" charset="0"/>
              </a:rPr>
              <a:t>States Fidelity &amp; Guaranty Co. v</a:t>
            </a:r>
            <a:r>
              <a:rPr lang="en-US" sz="2000" b="1" u="sng" dirty="0" smtClean="0">
                <a:latin typeface="Gill Sans MT" panose="020B0502020104020203" pitchFamily="34" charset="0"/>
              </a:rPr>
              <a:t>. Hartford </a:t>
            </a:r>
            <a:r>
              <a:rPr lang="en-US" sz="2000" b="1" u="sng" dirty="0">
                <a:latin typeface="Gill Sans MT" panose="020B0502020104020203" pitchFamily="34" charset="0"/>
              </a:rPr>
              <a:t>Accident &amp; Indemnity Co.</a:t>
            </a:r>
            <a:r>
              <a:rPr lang="en-US" sz="2000" b="1" dirty="0">
                <a:latin typeface="Gill Sans MT" panose="020B0502020104020203" pitchFamily="34" charset="0"/>
              </a:rPr>
              <a:t>, 209 Va. 552, 165 S.E.2d 404 (1969</a:t>
            </a:r>
            <a:r>
              <a:rPr lang="en-US" sz="2000" b="1" dirty="0" smtClean="0">
                <a:latin typeface="Gill Sans MT" panose="020B0502020104020203" pitchFamily="34" charset="0"/>
              </a:rPr>
              <a:t>).</a:t>
            </a:r>
          </a:p>
          <a:p>
            <a:endParaRPr lang="en-US" sz="2800" dirty="0" smtClean="0">
              <a:latin typeface="Gill Sans MT" panose="020B0502020104020203" pitchFamily="34" charset="0"/>
            </a:endParaRPr>
          </a:p>
          <a:p>
            <a:endParaRPr lang="en-US" sz="1400" dirty="0" smtClean="0">
              <a:latin typeface="Gill Sans MT" panose="020B0502020104020203" pitchFamily="34" charset="0"/>
            </a:endParaRPr>
          </a:p>
          <a:p>
            <a:endParaRPr lang="en-US" sz="1400" dirty="0">
              <a:latin typeface="Gill Sans MT" panose="020B0502020104020203" pitchFamily="34" charset="0"/>
            </a:endParaRPr>
          </a:p>
          <a:p>
            <a:r>
              <a:rPr lang="en-US" sz="2800" dirty="0">
                <a:latin typeface="Gill Sans MT" panose="020B0502020104020203" pitchFamily="34" charset="0"/>
              </a:rPr>
              <a:t>A defendant’s negligently losing control of a tire after moving 200 feet away from the </a:t>
            </a:r>
            <a:r>
              <a:rPr lang="en-US" sz="2800" dirty="0" smtClean="0">
                <a:latin typeface="Gill Sans MT" panose="020B0502020104020203" pitchFamily="34" charset="0"/>
              </a:rPr>
              <a:t>vehicle from </a:t>
            </a:r>
            <a:r>
              <a:rPr lang="en-US" sz="2800" dirty="0">
                <a:latin typeface="Gill Sans MT" panose="020B0502020104020203" pitchFamily="34" charset="0"/>
              </a:rPr>
              <a:t>which he had removed a flat tire, arose out of the defendant’s "maintenance" of </a:t>
            </a:r>
            <a:r>
              <a:rPr lang="en-US" sz="2800" dirty="0" smtClean="0">
                <a:latin typeface="Gill Sans MT" panose="020B0502020104020203" pitchFamily="34" charset="0"/>
              </a:rPr>
              <a:t>his vehicle</a:t>
            </a:r>
          </a:p>
          <a:p>
            <a:pPr marL="401638" indent="-401638">
              <a:buFont typeface="Arial" pitchFamily="34" charset="0"/>
              <a:buChar char="•"/>
            </a:pPr>
            <a:r>
              <a:rPr lang="en-US" sz="2000" b="1" u="sng" dirty="0" smtClean="0">
                <a:latin typeface="Gill Sans MT" panose="020B0502020104020203" pitchFamily="34" charset="0"/>
              </a:rPr>
              <a:t>Colonial </a:t>
            </a:r>
            <a:r>
              <a:rPr lang="en-US" sz="2000" b="1" u="sng" dirty="0">
                <a:latin typeface="Gill Sans MT" panose="020B0502020104020203" pitchFamily="34" charset="0"/>
              </a:rPr>
              <a:t>Ins. Co. v. </a:t>
            </a:r>
            <a:r>
              <a:rPr lang="en-US" sz="2000" b="1" u="sng" dirty="0" err="1">
                <a:latin typeface="Gill Sans MT" panose="020B0502020104020203" pitchFamily="34" charset="0"/>
              </a:rPr>
              <a:t>Raine</a:t>
            </a:r>
            <a:r>
              <a:rPr lang="en-US" sz="2000" b="1" dirty="0">
                <a:latin typeface="Gill Sans MT" panose="020B0502020104020203" pitchFamily="34" charset="0"/>
              </a:rPr>
              <a:t>, 237 Va. 270, 377 S.E.2d 393 (</a:t>
            </a:r>
            <a:r>
              <a:rPr lang="en-US" sz="2000" b="1" dirty="0" smtClean="0">
                <a:latin typeface="Gill Sans MT" panose="020B0502020104020203" pitchFamily="34" charset="0"/>
              </a:rPr>
              <a:t>1989)</a:t>
            </a:r>
          </a:p>
          <a:p>
            <a:pPr marL="401638" indent="-401638">
              <a:buFont typeface="Arial" pitchFamily="34" charset="0"/>
              <a:buChar char="•"/>
            </a:pPr>
            <a:r>
              <a:rPr lang="en-US" sz="2000" b="1" u="sng" dirty="0" smtClean="0">
                <a:latin typeface="Gill Sans MT" panose="020B0502020104020203" pitchFamily="34" charset="0"/>
              </a:rPr>
              <a:t>Edwards </a:t>
            </a:r>
            <a:r>
              <a:rPr lang="en-US" sz="2000" b="1" u="sng" dirty="0">
                <a:latin typeface="Gill Sans MT" panose="020B0502020104020203" pitchFamily="34" charset="0"/>
              </a:rPr>
              <a:t>v</a:t>
            </a:r>
            <a:r>
              <a:rPr lang="en-US" sz="2000" b="1" u="sng" dirty="0" smtClean="0">
                <a:latin typeface="Gill Sans MT" panose="020B0502020104020203" pitchFamily="34" charset="0"/>
              </a:rPr>
              <a:t>. </a:t>
            </a:r>
            <a:r>
              <a:rPr lang="it-IT" sz="2000" b="1" u="sng" dirty="0" smtClean="0">
                <a:latin typeface="Gill Sans MT" panose="020B0502020104020203" pitchFamily="34" charset="0"/>
              </a:rPr>
              <a:t>GEICO</a:t>
            </a:r>
            <a:r>
              <a:rPr lang="it-IT" sz="2000" b="1" dirty="0">
                <a:latin typeface="Gill Sans MT" panose="020B0502020104020203" pitchFamily="34" charset="0"/>
              </a:rPr>
              <a:t>, 256 Va. 128, 500 S.E.2d 819 (1998).</a:t>
            </a:r>
            <a:endParaRPr lang="en-US" sz="2000" b="1" dirty="0">
              <a:latin typeface="Gill Sans MT" panose="020B0502020104020203" pitchFamily="34" charset="0"/>
            </a:endParaRPr>
          </a:p>
        </p:txBody>
      </p:sp>
      <p:sp>
        <p:nvSpPr>
          <p:cNvPr id="4" name="TextBox 3"/>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s://encrypted-tbn1.gstatic.com/images?q=tbn:ANd9GcSfd6tiJK4Jg0G2Yhz_rJMLeKoFnCnL6FXQ2EmG8_MY2fjVpvgN_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13" y="1524000"/>
            <a:ext cx="111556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7033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686800" cy="1692771"/>
          </a:xfrm>
          <a:prstGeom prst="rect">
            <a:avLst/>
          </a:prstGeom>
          <a:effectLst>
            <a:outerShdw blurRad="50800" dist="38100" dir="2700000" algn="tl" rotWithShape="0">
              <a:prstClr val="black">
                <a:alpha val="40000"/>
              </a:prstClr>
            </a:outerShdw>
          </a:effectLst>
        </p:spPr>
        <p:txBody>
          <a:bodyPr wrap="square">
            <a:spAutoFit/>
          </a:bodyPr>
          <a:lstStyle/>
          <a:p>
            <a:r>
              <a:rPr lang="en-US" sz="2800" dirty="0">
                <a:latin typeface="Gill Sans MT" panose="020B0502020104020203" pitchFamily="34" charset="0"/>
              </a:rPr>
              <a:t>A “permissive user” of a motor vehicle is afforded the same coverage as the named </a:t>
            </a:r>
            <a:r>
              <a:rPr lang="en-US" sz="2800" dirty="0" smtClean="0">
                <a:latin typeface="Gill Sans MT" panose="020B0502020104020203" pitchFamily="34" charset="0"/>
              </a:rPr>
              <a:t>insured.</a:t>
            </a:r>
          </a:p>
          <a:p>
            <a:pPr marL="738188" indent="-401638">
              <a:buFont typeface="Arial" pitchFamily="34" charset="0"/>
              <a:buChar char="•"/>
            </a:pPr>
            <a:r>
              <a:rPr lang="en-US" sz="2400" b="1" u="sng" dirty="0" smtClean="0">
                <a:latin typeface="Gill Sans MT" panose="020B0502020104020203" pitchFamily="34" charset="0"/>
              </a:rPr>
              <a:t>American </a:t>
            </a:r>
            <a:r>
              <a:rPr lang="en-US" sz="2400" b="1" u="sng" dirty="0">
                <a:latin typeface="Gill Sans MT" panose="020B0502020104020203" pitchFamily="34" charset="0"/>
              </a:rPr>
              <a:t>Motorists Insurance Co. v. Kaplan</a:t>
            </a:r>
            <a:r>
              <a:rPr lang="en-US" sz="2400" b="1" dirty="0">
                <a:latin typeface="Gill Sans MT" panose="020B0502020104020203" pitchFamily="34" charset="0"/>
              </a:rPr>
              <a:t>, 209 Va. 53, 161 S.E.2d 675 (1968</a:t>
            </a:r>
            <a:r>
              <a:rPr lang="en-US" sz="2400" b="1" dirty="0" smtClean="0">
                <a:latin typeface="Gill Sans MT" panose="020B0502020104020203" pitchFamily="34" charset="0"/>
              </a:rPr>
              <a:t>).</a:t>
            </a:r>
            <a:endParaRPr lang="en-US" sz="2800" dirty="0">
              <a:latin typeface="Gill Sans MT" panose="020B0502020104020203" pitchFamily="34" charset="0"/>
            </a:endParaRPr>
          </a:p>
        </p:txBody>
      </p:sp>
      <p:sp>
        <p:nvSpPr>
          <p:cNvPr id="4" name="TextBox 3"/>
          <p:cNvSpPr txBox="1"/>
          <p:nvPr/>
        </p:nvSpPr>
        <p:spPr>
          <a:xfrm>
            <a:off x="76200" y="304800"/>
            <a:ext cx="8077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Gill Sans MT" panose="020B0502020104020203" pitchFamily="34" charset="0"/>
              </a:rPr>
              <a:t>Automobile Liability Coverage</a:t>
            </a:r>
            <a:endParaRPr lang="en-US" sz="2800" b="1" dirty="0">
              <a:latin typeface="Gill Sans MT" panose="020B0502020104020203"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429" y="142220"/>
            <a:ext cx="2256503" cy="685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descr="C:\Users\Janelle\Documents\My Dropbox\VSB\Insurance PP\imagesCAHUL1Y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772" y="3153079"/>
            <a:ext cx="3181628" cy="2117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124200"/>
            <a:ext cx="5428972" cy="2246769"/>
          </a:xfrm>
          <a:prstGeom prst="rect">
            <a:avLst/>
          </a:prstGeom>
          <a:noFill/>
        </p:spPr>
        <p:txBody>
          <a:bodyPr wrap="square" rtlCol="0">
            <a:spAutoFit/>
          </a:bodyPr>
          <a:lstStyle/>
          <a:p>
            <a:r>
              <a:rPr lang="en-US" sz="2800" dirty="0">
                <a:latin typeface="Gill Sans MT" panose="020B0502020104020203" pitchFamily="34" charset="0"/>
              </a:rPr>
              <a:t>A permissive user is one that is not specifically prohibited from using a motor vehicle. A permissive user does not have to have affirmative permission. </a:t>
            </a:r>
          </a:p>
        </p:txBody>
      </p:sp>
      <p:sp>
        <p:nvSpPr>
          <p:cNvPr id="10" name="TextBox 9"/>
          <p:cNvSpPr txBox="1"/>
          <p:nvPr/>
        </p:nvSpPr>
        <p:spPr>
          <a:xfrm>
            <a:off x="533399" y="5504117"/>
            <a:ext cx="8302487"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a:latin typeface="Gill Sans MT" panose="020B0502020104020203" pitchFamily="34" charset="0"/>
              </a:rPr>
              <a:t>Aetna Casualty &amp; Surety </a:t>
            </a:r>
            <a:r>
              <a:rPr lang="it-IT" sz="2400" b="1" u="sng" dirty="0">
                <a:latin typeface="Gill Sans MT" panose="020B0502020104020203" pitchFamily="34" charset="0"/>
              </a:rPr>
              <a:t>Co. v. Anderson</a:t>
            </a:r>
            <a:r>
              <a:rPr lang="it-IT" sz="2400" b="1" dirty="0">
                <a:latin typeface="Gill Sans MT" panose="020B0502020104020203" pitchFamily="34" charset="0"/>
              </a:rPr>
              <a:t>, 200 Va. 385, 105 S.E.2d 869 (1958).</a:t>
            </a:r>
            <a:endParaRPr lang="en-US" sz="2400" b="1" dirty="0">
              <a:latin typeface="Gill Sans MT" panose="020B0502020104020203" pitchFamily="34" charset="0"/>
            </a:endParaRPr>
          </a:p>
          <a:p>
            <a:endParaRPr lang="en-US" sz="2400" dirty="0"/>
          </a:p>
        </p:txBody>
      </p:sp>
    </p:spTree>
    <p:extLst>
      <p:ext uri="{BB962C8B-B14F-4D97-AF65-F5344CB8AC3E}">
        <p14:creationId xmlns:p14="http://schemas.microsoft.com/office/powerpoint/2010/main" val="36512062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3082</Words>
  <Application>Microsoft Office PowerPoint</Application>
  <PresentationFormat>On-screen Show (4:3)</PresentationFormat>
  <Paragraphs>260</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1_Apex</vt:lpstr>
      <vt:lpstr>A Litigator’s Guide to Auto, Homeowners, and Liability Insurance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Janelle</dc:creator>
  <cp:lastModifiedBy>Janelle</cp:lastModifiedBy>
  <cp:revision>71</cp:revision>
  <dcterms:created xsi:type="dcterms:W3CDTF">2014-11-01T21:29:30Z</dcterms:created>
  <dcterms:modified xsi:type="dcterms:W3CDTF">2014-11-04T14:11:24Z</dcterms:modified>
</cp:coreProperties>
</file>